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70" r:id="rId4"/>
    <p:sldId id="260" r:id="rId5"/>
    <p:sldId id="280" r:id="rId6"/>
    <p:sldId id="258" r:id="rId7"/>
    <p:sldId id="261" r:id="rId8"/>
    <p:sldId id="262" r:id="rId9"/>
    <p:sldId id="267" r:id="rId10"/>
    <p:sldId id="269" r:id="rId11"/>
    <p:sldId id="268" r:id="rId12"/>
    <p:sldId id="274" r:id="rId13"/>
    <p:sldId id="275" r:id="rId14"/>
    <p:sldId id="278" r:id="rId15"/>
    <p:sldId id="277" r:id="rId16"/>
    <p:sldId id="276" r:id="rId17"/>
    <p:sldId id="264" r:id="rId18"/>
    <p:sldId id="281" r:id="rId19"/>
    <p:sldId id="279" r:id="rId20"/>
    <p:sldId id="265" r:id="rId21"/>
    <p:sldId id="266" r:id="rId22"/>
    <p:sldId id="272" r:id="rId23"/>
    <p:sldId id="284" r:id="rId24"/>
    <p:sldId id="282" r:id="rId25"/>
    <p:sldId id="263" r:id="rId26"/>
    <p:sldId id="271" r:id="rId27"/>
    <p:sldId id="273" r:id="rId28"/>
    <p:sldId id="283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F6FC6"/>
    <a:srgbClr val="000000"/>
    <a:srgbClr val="518DC6"/>
    <a:srgbClr val="A9A9A9"/>
    <a:srgbClr val="F0C53A"/>
    <a:srgbClr val="27CCBD"/>
    <a:srgbClr val="95EFE5"/>
    <a:srgbClr val="063C9B"/>
    <a:srgbClr val="B0F1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161" d="100"/>
          <a:sy n="161" d="100"/>
        </p:scale>
        <p:origin x="150" y="1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E1A06-8754-4870-9E44-E39BADAD98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27F020-BBC3-49BB-91C2-5B2CBD64B3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7C0C22-EBDA-4130-87AE-CB28BC19B0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8/16/2020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A419A8-07CA-4A4C-AEC2-C40D4D50A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FA7B86-E610-42EA-B4DC-C2F44778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A7BA06D-B3FF-4E91-8639-B4569AE3AA23}"/>
              </a:ext>
            </a:extLst>
          </p:cNvPr>
          <p:cNvSpPr/>
          <p:nvPr/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Arc 7">
            <a:extLst>
              <a:ext uri="{FF2B5EF4-FFF2-40B4-BE49-F238E27FC236}">
                <a16:creationId xmlns:a16="http://schemas.microsoft.com/office/drawing/2014/main" id="{2B30C86D-5A07-48BC-9C9D-6F9A2DB1E9E1}"/>
              </a:ext>
            </a:extLst>
          </p:cNvPr>
          <p:cNvSpPr/>
          <p:nvPr/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751464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6E5D1-6D19-4E7F-9B4E-42326B771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D2A06C-F91A-4ADC-9CD2-61F0A4D7EE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43AA9A-2280-4F63-8B3D-20742AE69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8/16/2020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0D986B-E58E-43B6-8A80-FFA9D8F748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140D36-2E71-4F27-967F-7A3E4C6EE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C1609904-5327-4D2C-A445-B270A00F3B5F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0FC7BEC-08C5-4D95-9C84-B48BC8AD1C94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224617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81FEA3D-0C7F-45CD-B6A0-942F707B36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8B8A12-BCE6-4D03-A637-1DEC8924BE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9755-9FF4-428A-AEB7-1A64774667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8/16/2020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141836-11E2-49FD-877D-53B74514A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D24C42-4B05-4EEF-BE14-29041EC9C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5BADDEB1-F604-408B-B02A-A2814606E6AF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8DF7987-332F-4D6C-81C3-990F39C76C96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906215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FF209-11EE-4A3F-9685-A155FECD0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7AF11-F208-4FDA-9E19-D6CA34721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8597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E82FA1-02B7-467E-9F16-D17814940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8/16/2020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389247-FB8A-4494-859B-B3754B02A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CA5B62-3338-46A5-B381-A63B88CB0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3DA7759-3209-4FE2-96D1-4EEDD81E9EA0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1460DAD-8769-4C9F-9C8C-BB0443909D76}"/>
              </a:ext>
            </a:extLst>
          </p:cNvPr>
          <p:cNvSpPr/>
          <p:nvPr/>
        </p:nvSpPr>
        <p:spPr>
          <a:xfrm flipH="1">
            <a:off x="123536" y="5717905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069545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C0001-5D76-45A0-A9F4-7172BDDD5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1462C4-0E4B-4DB7-A8BF-FE55142760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A5F313-1240-47AE-A026-7F349292B5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8/16/2020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448158-6132-4335-B8E1-F6A8963837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94C5B6-1598-48B4-9B3A-3078FDBE9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FEDBDD32-D3EE-4848-A112-BA814D4631CD}"/>
              </a:ext>
            </a:extLst>
          </p:cNvPr>
          <p:cNvSpPr/>
          <p:nvPr/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61350361-843C-49D0-BD6A-ECDBA3842BA0}"/>
              </a:ext>
            </a:extLst>
          </p:cNvPr>
          <p:cNvSpPr/>
          <p:nvPr/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293298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BFD05-2CB2-4A7E-89E7-57615BA82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532B8-D460-476D-816F-725E8D96C0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F7120F-70AF-4ED5-B364-3AA55C6B44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D8B65F-F709-469F-9961-4D01896CAA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8/16/2020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81C6BC-B23D-48BC-AD44-654DDB8D0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00D60B-86A1-479D-BCE8-06D2C3DBC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B4EC5136-99DA-40B5-8F79-5C3A56D38BA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F8FB775-26C4-41BA-837C-4478D48D215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911747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2983E-E761-4429-9203-7FE8B2DB6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21E9B7-62BE-49BA-AC6B-55250D6627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41A3FD-B90A-4C31-BD6B-581F9E2E0E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0D1D55-B722-4968-B171-AF3B462DDA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1085A8-02C2-4E7F-935E-5AEECBAD19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A8A5018-8A77-40E8-B159-4894ECF22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8/16/2020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D79441-8908-4461-9FDD-BCE638837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D29F7D-B101-4950-A2C0-F350FB26D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62D7398-9A79-4B24-9C7D-F0DEED57C70B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07F28CD-1873-4E36-A064-2D25E0A8501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674179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11BF3-02E8-4EB7-818E-652B82CF2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4D3190-B78C-42F1-9D62-F523886BB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8/16/2020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381C40-F9FC-4D58-8508-F0632DF5A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01CBCC-4CC2-49BD-B155-01E0F4D79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C13EF9C-0B5A-4364-91AA-E5DD5B536E54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F674475-6327-490A-BD7F-084F5C07F2E4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109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024287-C9B9-48AC-8E4D-A282DE2F4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8/16/2020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34C9A2-75A7-4164-B3B8-E6A9D60BA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BE73CE-2859-4D49-A9EC-26AF3FBDF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AA5ED585-FEBB-4DAD-84C0-97BEE6C360C3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EF6AC352-A720-4DB3-87CA-A33B0607CA2F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968665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FC812-4DB6-4F98-9404-29C191D3B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F0855E-0CD6-47DD-B648-4C84C783D7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50082B-17D7-4D61-8AEB-81517D85D2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A70783-FF31-4C4E-9196-EB169B209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8/16/2020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92E260-747D-40FD-A062-9DD5E6835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7E50A0-1E05-49C5-88C9-462677512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2C155C63-9F58-4422-B669-F9748628067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385DBA62-0EDB-47AA-86C7-90463BC9B308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305139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D7521-E43D-41D1-B458-26B20DC6D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2472CF2-2653-4B98-A416-D7A0A860EC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EF87F5-0B10-4AC7-9599-F088C5E796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A07CB7-0520-4D64-B76C-C31AC5578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8/16/2020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EEB226-AD45-45DF-AAB5-5513AE732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E96AEB-9481-4CCE-B110-FEDD33483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BA9707F-7BCE-464F-BF45-E216527084EE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C589723-2CC8-49D1-B4E1-36FECED6A2D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850060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EC5685-19F1-49DA-ADE5-D5D32F165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FC0A4D-22A1-4554-B5DE-887974F4DF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9D5CDC-F2CE-410E-AD13-DDC235C71C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82EDB8D0-98ED-4B86-9D5F-E61ADC70144D}" type="datetimeFigureOut">
              <a:rPr lang="en-US" smtClean="0"/>
              <a:pPr/>
              <a:t>8/16/2020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40CD45-794A-4BB0-A427-0CE61AEAF4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B3AB91-9588-4071-92D2-364F4A6ED0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4854181D-6920-4594-9A5D-6CE56DC9F8B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3031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g"/><Relationship Id="rId3" Type="http://schemas.openxmlformats.org/officeDocument/2006/relationships/image" Target="../media/image17.jpg"/><Relationship Id="rId7" Type="http://schemas.openxmlformats.org/officeDocument/2006/relationships/image" Target="../media/image21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jpg"/><Relationship Id="rId11" Type="http://schemas.openxmlformats.org/officeDocument/2006/relationships/image" Target="../media/image25.jpg"/><Relationship Id="rId5" Type="http://schemas.openxmlformats.org/officeDocument/2006/relationships/image" Target="../media/image19.jpg"/><Relationship Id="rId10" Type="http://schemas.openxmlformats.org/officeDocument/2006/relationships/image" Target="../media/image24.jpg"/><Relationship Id="rId4" Type="http://schemas.openxmlformats.org/officeDocument/2006/relationships/image" Target="../media/image18.jpg"/><Relationship Id="rId9" Type="http://schemas.openxmlformats.org/officeDocument/2006/relationships/image" Target="../media/image23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4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5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6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CE1AED4-C7FF-4468-BF54-4470A0A3E2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">
            <a:extLst>
              <a:ext uri="{FF2B5EF4-FFF2-40B4-BE49-F238E27FC236}">
                <a16:creationId xmlns:a16="http://schemas.microsoft.com/office/drawing/2014/main" id="{6A7C9BD8-6C6D-486E-B022-4CB97221C6F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59" r="-1" b="-1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DE94FAB-AA60-43B4-A2C3-3A940B9A95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3" y="4530071"/>
            <a:ext cx="12191999" cy="2327926"/>
          </a:xfrm>
          <a:prstGeom prst="rect">
            <a:avLst/>
          </a:prstGeom>
          <a:gradFill flip="none" rotWithShape="1">
            <a:gsLst>
              <a:gs pos="44000">
                <a:schemeClr val="tx1">
                  <a:alpha val="40000"/>
                </a:schemeClr>
              </a:gs>
              <a:gs pos="100000">
                <a:schemeClr val="tx1">
                  <a:alpha val="70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55B03D-532E-4567-BD37-230791E85F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416721"/>
            <a:ext cx="9144000" cy="1152663"/>
          </a:xfrm>
        </p:spPr>
        <p:txBody>
          <a:bodyPr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Deep Learning and IVF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B4C373-8F9E-43A6-9EBB-476EE7981A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636465"/>
            <a:ext cx="9144000" cy="64678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First Rotation Project @ Hajirasouliha Lab</a:t>
            </a:r>
          </a:p>
        </p:txBody>
      </p:sp>
    </p:spTree>
    <p:extLst>
      <p:ext uri="{BB962C8B-B14F-4D97-AF65-F5344CB8AC3E}">
        <p14:creationId xmlns:p14="http://schemas.microsoft.com/office/powerpoint/2010/main" val="2983378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00" fill="hold"/>
                                        <p:tgtEl>
                                          <p:spTgt spid="3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3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A1BDF4-0697-4720-8EB3-E9E8A1E9F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Unbiased Metric for Selecting best Blastocysts</a:t>
            </a:r>
          </a:p>
        </p:txBody>
      </p:sp>
      <p:pic>
        <p:nvPicPr>
          <p:cNvPr id="7" name="Picture 6" descr="A picture containing light, traffic, sitting, green&#10;&#10;Description automatically generated">
            <a:extLst>
              <a:ext uri="{FF2B5EF4-FFF2-40B4-BE49-F238E27FC236}">
                <a16:creationId xmlns:a16="http://schemas.microsoft.com/office/drawing/2014/main" id="{BEBB33CE-74D7-44CC-BC12-1A25F69C3B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9751" y="1873327"/>
            <a:ext cx="6932497" cy="4351137"/>
          </a:xfrm>
          <a:prstGeom prst="rect">
            <a:avLst/>
          </a:prstGeom>
        </p:spPr>
      </p:pic>
      <p:grpSp>
        <p:nvGrpSpPr>
          <p:cNvPr id="48" name="Group 47">
            <a:extLst>
              <a:ext uri="{FF2B5EF4-FFF2-40B4-BE49-F238E27FC236}">
                <a16:creationId xmlns:a16="http://schemas.microsoft.com/office/drawing/2014/main" id="{942D91FA-0EDF-4936-A0C0-EB779E45E12B}"/>
              </a:ext>
            </a:extLst>
          </p:cNvPr>
          <p:cNvGrpSpPr/>
          <p:nvPr/>
        </p:nvGrpSpPr>
        <p:grpSpPr>
          <a:xfrm>
            <a:off x="6590805" y="4172891"/>
            <a:ext cx="2766952" cy="1694336"/>
            <a:chOff x="3996477" y="2190998"/>
            <a:chExt cx="2055980" cy="1694336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8D7ACEED-DBB8-4853-80A6-36712AC329C3}"/>
                </a:ext>
              </a:extLst>
            </p:cNvPr>
            <p:cNvGrpSpPr/>
            <p:nvPr/>
          </p:nvGrpSpPr>
          <p:grpSpPr>
            <a:xfrm>
              <a:off x="4140530" y="2190998"/>
              <a:ext cx="1911927" cy="1694336"/>
              <a:chOff x="6820395" y="2185060"/>
              <a:chExt cx="1911927" cy="1694336"/>
            </a:xfrm>
          </p:grpSpPr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671382EF-5E78-4070-9F29-B4FEEF78DB28}"/>
                  </a:ext>
                </a:extLst>
              </p:cNvPr>
              <p:cNvSpPr/>
              <p:nvPr/>
            </p:nvSpPr>
            <p:spPr>
              <a:xfrm>
                <a:off x="7743067" y="2185060"/>
                <a:ext cx="989255" cy="955963"/>
              </a:xfrm>
              <a:custGeom>
                <a:avLst/>
                <a:gdLst>
                  <a:gd name="connsiteX0" fmla="*/ 989255 w 989255"/>
                  <a:gd name="connsiteY0" fmla="*/ 1080655 h 1081815"/>
                  <a:gd name="connsiteX1" fmla="*/ 39229 w 989255"/>
                  <a:gd name="connsiteY1" fmla="*/ 908462 h 1081815"/>
                  <a:gd name="connsiteX2" fmla="*/ 193608 w 989255"/>
                  <a:gd name="connsiteY2" fmla="*/ 0 h 10818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89255" h="1081815">
                    <a:moveTo>
                      <a:pt x="989255" y="1080655"/>
                    </a:moveTo>
                    <a:cubicBezTo>
                      <a:pt x="580546" y="1084613"/>
                      <a:pt x="171837" y="1088571"/>
                      <a:pt x="39229" y="908462"/>
                    </a:cubicBezTo>
                    <a:cubicBezTo>
                      <a:pt x="-93379" y="728353"/>
                      <a:pt x="149075" y="151410"/>
                      <a:pt x="193608" y="0"/>
                    </a:cubicBezTo>
                  </a:path>
                </a:pathLst>
              </a:cu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403F9140-99B1-437B-B0AF-71F7EC386D55}"/>
                  </a:ext>
                </a:extLst>
              </p:cNvPr>
              <p:cNvSpPr/>
              <p:nvPr/>
            </p:nvSpPr>
            <p:spPr>
              <a:xfrm>
                <a:off x="6820395" y="2968831"/>
                <a:ext cx="944088" cy="910565"/>
              </a:xfrm>
              <a:custGeom>
                <a:avLst/>
                <a:gdLst>
                  <a:gd name="connsiteX0" fmla="*/ 944088 w 944088"/>
                  <a:gd name="connsiteY0" fmla="*/ 0 h 855024"/>
                  <a:gd name="connsiteX1" fmla="*/ 463137 w 944088"/>
                  <a:gd name="connsiteY1" fmla="*/ 326572 h 855024"/>
                  <a:gd name="connsiteX2" fmla="*/ 0 w 944088"/>
                  <a:gd name="connsiteY2" fmla="*/ 855024 h 8550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44088" h="855024">
                    <a:moveTo>
                      <a:pt x="944088" y="0"/>
                    </a:moveTo>
                    <a:cubicBezTo>
                      <a:pt x="782286" y="92034"/>
                      <a:pt x="620485" y="184068"/>
                      <a:pt x="463137" y="326572"/>
                    </a:cubicBezTo>
                    <a:cubicBezTo>
                      <a:pt x="305789" y="469076"/>
                      <a:pt x="35626" y="804554"/>
                      <a:pt x="0" y="855024"/>
                    </a:cubicBezTo>
                  </a:path>
                </a:pathLst>
              </a:cu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CF0B9F39-9F6D-453B-AA7E-6197AD5F6D7D}"/>
                </a:ext>
              </a:extLst>
            </p:cNvPr>
            <p:cNvSpPr txBox="1"/>
            <p:nvPr/>
          </p:nvSpPr>
          <p:spPr>
            <a:xfrm>
              <a:off x="5254831" y="2484313"/>
              <a:ext cx="7056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ANU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CA260158-9FC2-4A16-98F9-C05FD60E84D6}"/>
                </a:ext>
              </a:extLst>
            </p:cNvPr>
            <p:cNvSpPr txBox="1"/>
            <p:nvPr/>
          </p:nvSpPr>
          <p:spPr>
            <a:xfrm>
              <a:off x="4956512" y="3305473"/>
              <a:ext cx="6511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err="1">
                  <a:solidFill>
                    <a:schemeClr val="bg1"/>
                  </a:solidFill>
                </a:rPr>
                <a:t>CxA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F16CCFF6-BB0C-49D4-95BA-D62745B9227F}"/>
                </a:ext>
              </a:extLst>
            </p:cNvPr>
            <p:cNvSpPr txBox="1"/>
            <p:nvPr/>
          </p:nvSpPr>
          <p:spPr>
            <a:xfrm>
              <a:off x="3996477" y="2632971"/>
              <a:ext cx="6415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EUP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577464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BBDE8-5B98-4BD6-9694-A2EE4F382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err="1"/>
              <a:t>XGBoost</a:t>
            </a:r>
            <a:r>
              <a:rPr lang="en-US" sz="3600" dirty="0"/>
              <a:t> Classification Results Using Metadata Only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443F195-F824-4CCD-B09F-CD9416DC90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2" y="1825625"/>
            <a:ext cx="5181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4-ary Classification Results (54.16%)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0EB5A1AF-E073-40DD-95F3-25612246FEE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Binary Classification (70.25%)</a:t>
            </a:r>
          </a:p>
        </p:txBody>
      </p:sp>
      <p:pic>
        <p:nvPicPr>
          <p:cNvPr id="14" name="Content Placeholder 5" descr="A close up of text on a black background&#10;&#10;Description automatically generated">
            <a:extLst>
              <a:ext uri="{FF2B5EF4-FFF2-40B4-BE49-F238E27FC236}">
                <a16:creationId xmlns:a16="http://schemas.microsoft.com/office/drawing/2014/main" id="{BD4B4A5D-F867-43B2-8B39-149F4CFF05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5707" y="2572344"/>
            <a:ext cx="4734586" cy="2857899"/>
          </a:xfrm>
          <a:prstGeom prst="rect">
            <a:avLst/>
          </a:prstGeom>
        </p:spPr>
      </p:pic>
      <p:pic>
        <p:nvPicPr>
          <p:cNvPr id="18" name="Picture 17" descr="A screenshot of a cell phone&#10;&#10;Description automatically generated">
            <a:extLst>
              <a:ext uri="{FF2B5EF4-FFF2-40B4-BE49-F238E27FC236}">
                <a16:creationId xmlns:a16="http://schemas.microsoft.com/office/drawing/2014/main" id="{817530A2-F7B5-4D08-9635-FDAF77704B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8418" y="3039133"/>
            <a:ext cx="4401164" cy="1924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8023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A63C161-1DBE-4D70-BF5A-F1905E3954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BMS</a:t>
            </a:r>
          </a:p>
        </p:txBody>
      </p:sp>
      <p:pic>
        <p:nvPicPr>
          <p:cNvPr id="29" name="Content Placeholder 28" descr="A picture containing lined, group, keyboard&#10;&#10;Description automatically generated">
            <a:extLst>
              <a:ext uri="{FF2B5EF4-FFF2-40B4-BE49-F238E27FC236}">
                <a16:creationId xmlns:a16="http://schemas.microsoft.com/office/drawing/2014/main" id="{AC5074CF-87F4-475E-9B96-A0000CFF03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31803" y="0"/>
            <a:ext cx="6860197" cy="6860197"/>
          </a:xfr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407BA870-3F63-4FF4-A409-3F8DAE606754}"/>
              </a:ext>
            </a:extLst>
          </p:cNvPr>
          <p:cNvSpPr txBox="1"/>
          <p:nvPr/>
        </p:nvSpPr>
        <p:spPr>
          <a:xfrm>
            <a:off x="4396403" y="-167826"/>
            <a:ext cx="852492" cy="67852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50000"/>
              </a:lnSpc>
            </a:pPr>
            <a:r>
              <a:rPr lang="en-US" sz="3600" b="1" dirty="0">
                <a:solidFill>
                  <a:srgbClr val="C00000"/>
                </a:solidFill>
              </a:rPr>
              <a:t>1512</a:t>
            </a:r>
          </a:p>
          <a:p>
            <a:pPr algn="ctr">
              <a:lnSpc>
                <a:spcPct val="250000"/>
              </a:lnSpc>
            </a:pPr>
            <a:r>
              <a:rPr lang="en-US" sz="3600" b="1" dirty="0">
                <a:solidFill>
                  <a:srgbClr val="C00000"/>
                </a:solidFill>
              </a:rPr>
              <a:t>9</a:t>
            </a:r>
          </a:p>
          <a:p>
            <a:pPr algn="ctr">
              <a:lnSpc>
                <a:spcPct val="250000"/>
              </a:lnSpc>
            </a:pPr>
            <a:r>
              <a:rPr lang="en-US" sz="3600" b="1" dirty="0">
                <a:solidFill>
                  <a:srgbClr val="C00000"/>
                </a:solidFill>
              </a:rPr>
              <a:t>6</a:t>
            </a:r>
          </a:p>
          <a:p>
            <a:pPr algn="ctr">
              <a:lnSpc>
                <a:spcPct val="250000"/>
              </a:lnSpc>
            </a:pPr>
            <a:r>
              <a:rPr lang="en-US" sz="3600" b="1" dirty="0">
                <a:solidFill>
                  <a:srgbClr val="C00000"/>
                </a:solidFill>
              </a:rPr>
              <a:t>3</a:t>
            </a:r>
          </a:p>
        </p:txBody>
      </p:sp>
      <p:pic>
        <p:nvPicPr>
          <p:cNvPr id="2" name="Picture 1" descr="A picture containing text&#10;&#10;Description automatically generated">
            <a:extLst>
              <a:ext uri="{FF2B5EF4-FFF2-40B4-BE49-F238E27FC236}">
                <a16:creationId xmlns:a16="http://schemas.microsoft.com/office/drawing/2014/main" id="{2EF11EB4-F962-4625-BE9F-D7B039BB25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290" r="11199"/>
          <a:stretch/>
        </p:blipFill>
        <p:spPr>
          <a:xfrm>
            <a:off x="261901" y="2055813"/>
            <a:ext cx="4134502" cy="3482725"/>
          </a:xfrm>
          <a:prstGeom prst="rect">
            <a:avLst/>
          </a:prstGeom>
        </p:spPr>
      </p:pic>
      <p:sp>
        <p:nvSpPr>
          <p:cNvPr id="3" name="Block Arc 2">
            <a:extLst>
              <a:ext uri="{FF2B5EF4-FFF2-40B4-BE49-F238E27FC236}">
                <a16:creationId xmlns:a16="http://schemas.microsoft.com/office/drawing/2014/main" id="{CC791704-E517-402F-A038-C50D1E7B5F06}"/>
              </a:ext>
            </a:extLst>
          </p:cNvPr>
          <p:cNvSpPr/>
          <p:nvPr/>
        </p:nvSpPr>
        <p:spPr>
          <a:xfrm>
            <a:off x="257284" y="2055813"/>
            <a:ext cx="3542819" cy="3377148"/>
          </a:xfrm>
          <a:prstGeom prst="blockArc">
            <a:avLst>
              <a:gd name="adj1" fmla="val 16228693"/>
              <a:gd name="adj2" fmla="val 21001448"/>
              <a:gd name="adj3" fmla="val 32277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33291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A63C161-1DBE-4D70-BF5A-F1905E3954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BS</a:t>
            </a:r>
          </a:p>
        </p:txBody>
      </p:sp>
      <p:pic>
        <p:nvPicPr>
          <p:cNvPr id="3" name="Content Placeholder 2" descr="A picture containing group, lined, many, keyboard&#10;&#10;Description automatically generated">
            <a:extLst>
              <a:ext uri="{FF2B5EF4-FFF2-40B4-BE49-F238E27FC236}">
                <a16:creationId xmlns:a16="http://schemas.microsoft.com/office/drawing/2014/main" id="{78957B39-8C1C-4275-BC3E-4F352B3855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77001" y="0"/>
            <a:ext cx="5714999" cy="6858000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AD2140E-6D2D-415C-BBCB-3C0C25F5DFC3}"/>
              </a:ext>
            </a:extLst>
          </p:cNvPr>
          <p:cNvSpPr txBox="1"/>
          <p:nvPr/>
        </p:nvSpPr>
        <p:spPr>
          <a:xfrm>
            <a:off x="5472823" y="-84631"/>
            <a:ext cx="852492" cy="65775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3600" b="1" dirty="0">
                <a:solidFill>
                  <a:srgbClr val="C00000"/>
                </a:solidFill>
              </a:rPr>
              <a:t>17</a:t>
            </a:r>
          </a:p>
          <a:p>
            <a:pPr algn="ctr">
              <a:lnSpc>
                <a:spcPct val="200000"/>
              </a:lnSpc>
            </a:pPr>
            <a:r>
              <a:rPr lang="en-US" sz="3600" b="1" dirty="0">
                <a:solidFill>
                  <a:srgbClr val="C00000"/>
                </a:solidFill>
              </a:rPr>
              <a:t>15</a:t>
            </a:r>
          </a:p>
          <a:p>
            <a:pPr algn="ctr">
              <a:lnSpc>
                <a:spcPct val="200000"/>
              </a:lnSpc>
            </a:pPr>
            <a:r>
              <a:rPr lang="en-US" sz="3600" b="1" dirty="0">
                <a:solidFill>
                  <a:srgbClr val="C00000"/>
                </a:solidFill>
              </a:rPr>
              <a:t>12</a:t>
            </a:r>
          </a:p>
          <a:p>
            <a:pPr algn="ctr">
              <a:lnSpc>
                <a:spcPct val="200000"/>
              </a:lnSpc>
            </a:pPr>
            <a:r>
              <a:rPr lang="en-US" sz="3600" b="1" dirty="0">
                <a:solidFill>
                  <a:srgbClr val="C00000"/>
                </a:solidFill>
              </a:rPr>
              <a:t>9</a:t>
            </a:r>
          </a:p>
          <a:p>
            <a:pPr algn="ctr">
              <a:lnSpc>
                <a:spcPct val="200000"/>
              </a:lnSpc>
            </a:pPr>
            <a:r>
              <a:rPr lang="en-US" sz="3600" b="1" dirty="0">
                <a:solidFill>
                  <a:srgbClr val="C00000"/>
                </a:solidFill>
              </a:rPr>
              <a:t>6</a:t>
            </a:r>
          </a:p>
          <a:p>
            <a:pPr algn="ctr">
              <a:lnSpc>
                <a:spcPct val="200000"/>
              </a:lnSpc>
            </a:pPr>
            <a:r>
              <a:rPr lang="en-US" sz="3600" b="1" dirty="0">
                <a:solidFill>
                  <a:srgbClr val="C00000"/>
                </a:solidFill>
              </a:rPr>
              <a:t>3</a:t>
            </a:r>
          </a:p>
        </p:txBody>
      </p:sp>
      <p:pic>
        <p:nvPicPr>
          <p:cNvPr id="20" name="Picture 19" descr="A picture containing text&#10;&#10;Description automatically generated">
            <a:extLst>
              <a:ext uri="{FF2B5EF4-FFF2-40B4-BE49-F238E27FC236}">
                <a16:creationId xmlns:a16="http://schemas.microsoft.com/office/drawing/2014/main" id="{1FB854EE-41F4-4B52-9BBE-54D2DF51B9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290" r="11199"/>
          <a:stretch/>
        </p:blipFill>
        <p:spPr>
          <a:xfrm>
            <a:off x="309577" y="1949887"/>
            <a:ext cx="4826501" cy="4065635"/>
          </a:xfrm>
          <a:prstGeom prst="rect">
            <a:avLst/>
          </a:prstGeom>
        </p:spPr>
      </p:pic>
      <p:sp>
        <p:nvSpPr>
          <p:cNvPr id="22" name="Block Arc 21">
            <a:extLst>
              <a:ext uri="{FF2B5EF4-FFF2-40B4-BE49-F238E27FC236}">
                <a16:creationId xmlns:a16="http://schemas.microsoft.com/office/drawing/2014/main" id="{9A92FCDA-9C4E-4865-BB0D-1519D213C8AC}"/>
              </a:ext>
            </a:extLst>
          </p:cNvPr>
          <p:cNvSpPr/>
          <p:nvPr/>
        </p:nvSpPr>
        <p:spPr>
          <a:xfrm>
            <a:off x="309577" y="1988476"/>
            <a:ext cx="4121062" cy="3988455"/>
          </a:xfrm>
          <a:prstGeom prst="blockArc">
            <a:avLst>
              <a:gd name="adj1" fmla="val 21277837"/>
              <a:gd name="adj2" fmla="val 5023605"/>
              <a:gd name="adj3" fmla="val 31310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07595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A63C161-1DBE-4D70-BF5A-F1905E3954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Expansion</a:t>
            </a:r>
          </a:p>
        </p:txBody>
      </p:sp>
      <p:pic>
        <p:nvPicPr>
          <p:cNvPr id="8" name="Content Placeholder 7" descr="A picture containing group, lined, sitting, many&#10;&#10;Description automatically generated">
            <a:extLst>
              <a:ext uri="{FF2B5EF4-FFF2-40B4-BE49-F238E27FC236}">
                <a16:creationId xmlns:a16="http://schemas.microsoft.com/office/drawing/2014/main" id="{2C7731AB-A387-47EA-B7BB-6D000CBF56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71068" y="0"/>
            <a:ext cx="5714999" cy="6858000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D9B2B5F-F85F-44C4-967C-6F6D783D0815}"/>
              </a:ext>
            </a:extLst>
          </p:cNvPr>
          <p:cNvSpPr txBox="1"/>
          <p:nvPr/>
        </p:nvSpPr>
        <p:spPr>
          <a:xfrm>
            <a:off x="5216814" y="-161821"/>
            <a:ext cx="1254254" cy="65775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3600" b="1" dirty="0">
                <a:solidFill>
                  <a:srgbClr val="C00000"/>
                </a:solidFill>
              </a:rPr>
              <a:t>CM</a:t>
            </a:r>
          </a:p>
          <a:p>
            <a:pPr algn="ctr">
              <a:lnSpc>
                <a:spcPct val="200000"/>
              </a:lnSpc>
            </a:pPr>
            <a:r>
              <a:rPr lang="en-US" sz="3600" b="1" dirty="0">
                <a:solidFill>
                  <a:srgbClr val="C00000"/>
                </a:solidFill>
              </a:rPr>
              <a:t>N</a:t>
            </a:r>
          </a:p>
          <a:p>
            <a:pPr algn="ctr">
              <a:lnSpc>
                <a:spcPct val="200000"/>
              </a:lnSpc>
            </a:pPr>
            <a:r>
              <a:rPr lang="en-US" sz="3600" b="1" dirty="0">
                <a:solidFill>
                  <a:srgbClr val="C00000"/>
                </a:solidFill>
              </a:rPr>
              <a:t>2</a:t>
            </a:r>
          </a:p>
          <a:p>
            <a:pPr algn="ctr">
              <a:lnSpc>
                <a:spcPct val="200000"/>
              </a:lnSpc>
            </a:pPr>
            <a:r>
              <a:rPr lang="en-US" sz="3600" b="1" dirty="0">
                <a:solidFill>
                  <a:srgbClr val="C00000"/>
                </a:solidFill>
              </a:rPr>
              <a:t>3</a:t>
            </a:r>
          </a:p>
          <a:p>
            <a:pPr algn="ctr">
              <a:lnSpc>
                <a:spcPct val="200000"/>
              </a:lnSpc>
            </a:pPr>
            <a:r>
              <a:rPr lang="en-US" sz="3600" b="1" dirty="0">
                <a:solidFill>
                  <a:srgbClr val="C00000"/>
                </a:solidFill>
              </a:rPr>
              <a:t>4</a:t>
            </a:r>
          </a:p>
          <a:p>
            <a:pPr algn="ctr">
              <a:lnSpc>
                <a:spcPct val="200000"/>
              </a:lnSpc>
            </a:pPr>
            <a:r>
              <a:rPr lang="en-US" sz="3600" b="1" dirty="0">
                <a:solidFill>
                  <a:srgbClr val="C00000"/>
                </a:solidFill>
              </a:rPr>
              <a:t>5</a:t>
            </a:r>
          </a:p>
        </p:txBody>
      </p:sp>
      <p:pic>
        <p:nvPicPr>
          <p:cNvPr id="2" name="Picture 1" descr="A picture containing text&#10;&#10;Description automatically generated">
            <a:extLst>
              <a:ext uri="{FF2B5EF4-FFF2-40B4-BE49-F238E27FC236}">
                <a16:creationId xmlns:a16="http://schemas.microsoft.com/office/drawing/2014/main" id="{0FCA66FD-B47C-4530-950A-365DED3546E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290" r="11199"/>
          <a:stretch/>
        </p:blipFill>
        <p:spPr>
          <a:xfrm>
            <a:off x="309577" y="1949887"/>
            <a:ext cx="4826501" cy="4065635"/>
          </a:xfrm>
          <a:prstGeom prst="rect">
            <a:avLst/>
          </a:prstGeom>
        </p:spPr>
      </p:pic>
      <p:sp>
        <p:nvSpPr>
          <p:cNvPr id="3" name="Block Arc 2">
            <a:extLst>
              <a:ext uri="{FF2B5EF4-FFF2-40B4-BE49-F238E27FC236}">
                <a16:creationId xmlns:a16="http://schemas.microsoft.com/office/drawing/2014/main" id="{EFB4AC07-C336-4612-9032-64DC53012577}"/>
              </a:ext>
            </a:extLst>
          </p:cNvPr>
          <p:cNvSpPr/>
          <p:nvPr/>
        </p:nvSpPr>
        <p:spPr>
          <a:xfrm>
            <a:off x="309577" y="1988476"/>
            <a:ext cx="4121062" cy="3988455"/>
          </a:xfrm>
          <a:prstGeom prst="blockArc">
            <a:avLst>
              <a:gd name="adj1" fmla="val 5527490"/>
              <a:gd name="adj2" fmla="val 9564827"/>
              <a:gd name="adj3" fmla="val 34390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06213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A63C161-1DBE-4D70-BF5A-F1905E3954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ICM</a:t>
            </a:r>
            <a:br>
              <a:rPr lang="en-US" sz="4000" dirty="0"/>
            </a:br>
            <a:r>
              <a:rPr lang="en-US" sz="4000" dirty="0"/>
              <a:t>(Inner Cell Mass)</a:t>
            </a:r>
          </a:p>
        </p:txBody>
      </p:sp>
      <p:pic>
        <p:nvPicPr>
          <p:cNvPr id="3" name="Content Placeholder 2" descr="A picture containing group, many, row, different&#10;&#10;Description automatically generated">
            <a:extLst>
              <a:ext uri="{FF2B5EF4-FFF2-40B4-BE49-F238E27FC236}">
                <a16:creationId xmlns:a16="http://schemas.microsoft.com/office/drawing/2014/main" id="{527838C3-0287-4535-8B81-6CC3C5AC72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77001" y="0"/>
            <a:ext cx="5714999" cy="6858000"/>
          </a:xfr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A24252F-517C-40B5-86E1-71D1F2B3F106}"/>
              </a:ext>
            </a:extLst>
          </p:cNvPr>
          <p:cNvSpPr txBox="1"/>
          <p:nvPr/>
        </p:nvSpPr>
        <p:spPr>
          <a:xfrm>
            <a:off x="4565609" y="-90417"/>
            <a:ext cx="2384190" cy="6678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29000"/>
              </a:lnSpc>
            </a:pPr>
            <a:r>
              <a:rPr lang="en-US" sz="3200" b="1" spc="-300" dirty="0">
                <a:solidFill>
                  <a:srgbClr val="C00000"/>
                </a:solidFill>
              </a:rPr>
              <a:t>5 (C)</a:t>
            </a:r>
          </a:p>
          <a:p>
            <a:pPr algn="ctr">
              <a:lnSpc>
                <a:spcPct val="229000"/>
              </a:lnSpc>
            </a:pPr>
            <a:r>
              <a:rPr lang="en-US" sz="3200" b="1" spc="-300" dirty="0">
                <a:solidFill>
                  <a:srgbClr val="C00000"/>
                </a:solidFill>
              </a:rPr>
              <a:t>4 (B-/C)</a:t>
            </a:r>
          </a:p>
          <a:p>
            <a:pPr algn="ctr">
              <a:lnSpc>
                <a:spcPct val="229000"/>
              </a:lnSpc>
            </a:pPr>
            <a:r>
              <a:rPr lang="en-US" sz="3200" b="1" spc="-300" dirty="0">
                <a:solidFill>
                  <a:srgbClr val="C00000"/>
                </a:solidFill>
              </a:rPr>
              <a:t>3 (B-)</a:t>
            </a:r>
          </a:p>
          <a:p>
            <a:pPr algn="ctr">
              <a:lnSpc>
                <a:spcPct val="229000"/>
              </a:lnSpc>
            </a:pPr>
            <a:r>
              <a:rPr lang="en-US" sz="3200" b="1" spc="-300" dirty="0">
                <a:solidFill>
                  <a:srgbClr val="C00000"/>
                </a:solidFill>
              </a:rPr>
              <a:t>2 (B)</a:t>
            </a:r>
          </a:p>
          <a:p>
            <a:pPr algn="ctr">
              <a:lnSpc>
                <a:spcPct val="229000"/>
              </a:lnSpc>
            </a:pPr>
            <a:r>
              <a:rPr lang="en-US" sz="3200" b="1" spc="-300" dirty="0">
                <a:solidFill>
                  <a:srgbClr val="C00000"/>
                </a:solidFill>
              </a:rPr>
              <a:t>1 (A-)</a:t>
            </a:r>
          </a:p>
          <a:p>
            <a:pPr algn="ctr">
              <a:lnSpc>
                <a:spcPct val="229000"/>
              </a:lnSpc>
            </a:pPr>
            <a:r>
              <a:rPr lang="en-US" sz="3200" b="1" spc="-300" dirty="0">
                <a:solidFill>
                  <a:srgbClr val="C00000"/>
                </a:solidFill>
              </a:rPr>
              <a:t>0 (A)</a:t>
            </a:r>
            <a:endParaRPr lang="en-US" sz="3600" b="1" spc="-300" dirty="0">
              <a:solidFill>
                <a:srgbClr val="C00000"/>
              </a:solidFill>
            </a:endParaRPr>
          </a:p>
        </p:txBody>
      </p:sp>
      <p:pic>
        <p:nvPicPr>
          <p:cNvPr id="2" name="Picture 1" descr="A picture containing text&#10;&#10;Description automatically generated">
            <a:extLst>
              <a:ext uri="{FF2B5EF4-FFF2-40B4-BE49-F238E27FC236}">
                <a16:creationId xmlns:a16="http://schemas.microsoft.com/office/drawing/2014/main" id="{CB2115AB-19EB-4AF8-9661-0ABFC22022F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290" r="11199"/>
          <a:stretch/>
        </p:blipFill>
        <p:spPr>
          <a:xfrm>
            <a:off x="309577" y="1949887"/>
            <a:ext cx="4826501" cy="4065635"/>
          </a:xfrm>
          <a:prstGeom prst="rect">
            <a:avLst/>
          </a:prstGeom>
        </p:spPr>
      </p:pic>
      <p:sp>
        <p:nvSpPr>
          <p:cNvPr id="4" name="Block Arc 3">
            <a:extLst>
              <a:ext uri="{FF2B5EF4-FFF2-40B4-BE49-F238E27FC236}">
                <a16:creationId xmlns:a16="http://schemas.microsoft.com/office/drawing/2014/main" id="{97F49A1C-C174-41B4-8603-BA0C9D219017}"/>
              </a:ext>
            </a:extLst>
          </p:cNvPr>
          <p:cNvSpPr/>
          <p:nvPr/>
        </p:nvSpPr>
        <p:spPr>
          <a:xfrm>
            <a:off x="415636" y="1988476"/>
            <a:ext cx="3908944" cy="3988455"/>
          </a:xfrm>
          <a:prstGeom prst="blockArc">
            <a:avLst>
              <a:gd name="adj1" fmla="val 10183737"/>
              <a:gd name="adj2" fmla="val 12640082"/>
              <a:gd name="adj3" fmla="val 33283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56732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A63C161-1DBE-4D70-BF5A-F1905E3954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 </a:t>
            </a:r>
            <a:br>
              <a:rPr lang="en-US" dirty="0"/>
            </a:br>
            <a:r>
              <a:rPr lang="en-US" dirty="0"/>
              <a:t>(Trophectoderm)</a:t>
            </a:r>
          </a:p>
        </p:txBody>
      </p:sp>
      <p:pic>
        <p:nvPicPr>
          <p:cNvPr id="3" name="Content Placeholder 2" descr="A picture containing group, many, lined, sitting&#10;&#10;Description automatically generated">
            <a:extLst>
              <a:ext uri="{FF2B5EF4-FFF2-40B4-BE49-F238E27FC236}">
                <a16:creationId xmlns:a16="http://schemas.microsoft.com/office/drawing/2014/main" id="{278BC89E-CCAE-40F4-B44A-E2075E8575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77001" y="0"/>
            <a:ext cx="5714999" cy="6858000"/>
          </a:xfr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653EDDC-DF32-4C68-BD49-A2D4B7E50F3E}"/>
              </a:ext>
            </a:extLst>
          </p:cNvPr>
          <p:cNvSpPr txBox="1"/>
          <p:nvPr/>
        </p:nvSpPr>
        <p:spPr>
          <a:xfrm>
            <a:off x="4565609" y="-90417"/>
            <a:ext cx="2384190" cy="6678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29000"/>
              </a:lnSpc>
            </a:pPr>
            <a:r>
              <a:rPr lang="en-US" sz="3200" b="1" spc="-300" dirty="0">
                <a:solidFill>
                  <a:srgbClr val="C00000"/>
                </a:solidFill>
              </a:rPr>
              <a:t>5 (C)</a:t>
            </a:r>
          </a:p>
          <a:p>
            <a:pPr algn="ctr">
              <a:lnSpc>
                <a:spcPct val="229000"/>
              </a:lnSpc>
            </a:pPr>
            <a:r>
              <a:rPr lang="en-US" sz="3200" b="1" spc="-300" dirty="0">
                <a:solidFill>
                  <a:srgbClr val="C00000"/>
                </a:solidFill>
              </a:rPr>
              <a:t>4 (B-/C)</a:t>
            </a:r>
          </a:p>
          <a:p>
            <a:pPr algn="ctr">
              <a:lnSpc>
                <a:spcPct val="229000"/>
              </a:lnSpc>
            </a:pPr>
            <a:r>
              <a:rPr lang="en-US" sz="3200" b="1" spc="-300" dirty="0">
                <a:solidFill>
                  <a:srgbClr val="C00000"/>
                </a:solidFill>
              </a:rPr>
              <a:t>3 (B-)</a:t>
            </a:r>
          </a:p>
          <a:p>
            <a:pPr algn="ctr">
              <a:lnSpc>
                <a:spcPct val="229000"/>
              </a:lnSpc>
            </a:pPr>
            <a:r>
              <a:rPr lang="en-US" sz="3200" b="1" spc="-300" dirty="0">
                <a:solidFill>
                  <a:srgbClr val="C00000"/>
                </a:solidFill>
              </a:rPr>
              <a:t>2 (B)</a:t>
            </a:r>
          </a:p>
          <a:p>
            <a:pPr algn="ctr">
              <a:lnSpc>
                <a:spcPct val="229000"/>
              </a:lnSpc>
            </a:pPr>
            <a:r>
              <a:rPr lang="en-US" sz="3200" b="1" spc="-300" dirty="0">
                <a:solidFill>
                  <a:srgbClr val="C00000"/>
                </a:solidFill>
              </a:rPr>
              <a:t>1 (A-)</a:t>
            </a:r>
          </a:p>
          <a:p>
            <a:pPr algn="ctr">
              <a:lnSpc>
                <a:spcPct val="229000"/>
              </a:lnSpc>
            </a:pPr>
            <a:r>
              <a:rPr lang="en-US" sz="3200" b="1" spc="-300" dirty="0">
                <a:solidFill>
                  <a:srgbClr val="C00000"/>
                </a:solidFill>
              </a:rPr>
              <a:t>0 (A)</a:t>
            </a:r>
            <a:endParaRPr lang="en-US" sz="3600" b="1" spc="-300" dirty="0">
              <a:solidFill>
                <a:srgbClr val="C00000"/>
              </a:solidFill>
            </a:endParaRPr>
          </a:p>
        </p:txBody>
      </p:sp>
      <p:pic>
        <p:nvPicPr>
          <p:cNvPr id="2" name="Picture 1" descr="A picture containing text&#10;&#10;Description automatically generated">
            <a:extLst>
              <a:ext uri="{FF2B5EF4-FFF2-40B4-BE49-F238E27FC236}">
                <a16:creationId xmlns:a16="http://schemas.microsoft.com/office/drawing/2014/main" id="{35D4194E-9C78-49A0-A3D4-E03D4FE9A86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290" r="11199"/>
          <a:stretch/>
        </p:blipFill>
        <p:spPr>
          <a:xfrm>
            <a:off x="309577" y="1949887"/>
            <a:ext cx="4826501" cy="4065635"/>
          </a:xfrm>
          <a:prstGeom prst="rect">
            <a:avLst/>
          </a:prstGeom>
        </p:spPr>
      </p:pic>
      <p:sp>
        <p:nvSpPr>
          <p:cNvPr id="4" name="Block Arc 3">
            <a:extLst>
              <a:ext uri="{FF2B5EF4-FFF2-40B4-BE49-F238E27FC236}">
                <a16:creationId xmlns:a16="http://schemas.microsoft.com/office/drawing/2014/main" id="{55A04F4C-CF58-466F-BCEA-290ECB5237FA}"/>
              </a:ext>
            </a:extLst>
          </p:cNvPr>
          <p:cNvSpPr/>
          <p:nvPr/>
        </p:nvSpPr>
        <p:spPr>
          <a:xfrm>
            <a:off x="417602" y="2032061"/>
            <a:ext cx="4047524" cy="4050792"/>
          </a:xfrm>
          <a:prstGeom prst="blockArc">
            <a:avLst>
              <a:gd name="adj1" fmla="val 13260754"/>
              <a:gd name="adj2" fmla="val 15562943"/>
              <a:gd name="adj3" fmla="val 30107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92916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D131573-71BA-4D7F-9BE9-DADBE91233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(Image)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37FDEF4-3247-4296-A6A2-B9A6D01C83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 =10k for 500x500 pixel image is on the very small data for Deep Learning</a:t>
            </a:r>
          </a:p>
          <a:p>
            <a:pPr lvl="1"/>
            <a:r>
              <a:rPr lang="en-US" dirty="0"/>
              <a:t>Overfitting is an Issue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Preprocessing Matters</a:t>
            </a:r>
          </a:p>
          <a:p>
            <a:pPr lvl="1"/>
            <a:r>
              <a:rPr lang="en-US" dirty="0"/>
              <a:t>Data Augmentation</a:t>
            </a:r>
          </a:p>
          <a:p>
            <a:pPr lvl="1"/>
            <a:r>
              <a:rPr lang="en-US" dirty="0"/>
              <a:t>TBC…</a:t>
            </a:r>
          </a:p>
        </p:txBody>
      </p:sp>
    </p:spTree>
    <p:extLst>
      <p:ext uri="{BB962C8B-B14F-4D97-AF65-F5344CB8AC3E}">
        <p14:creationId xmlns:p14="http://schemas.microsoft.com/office/powerpoint/2010/main" val="33323178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A7BA06D-B3FF-4E91-8639-B4569AE3A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Arc 8">
            <a:extLst>
              <a:ext uri="{FF2B5EF4-FFF2-40B4-BE49-F238E27FC236}">
                <a16:creationId xmlns:a16="http://schemas.microsoft.com/office/drawing/2014/main" id="{2B30C86D-5A07-48BC-9C9D-6F9A2DB1E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AB83C82-30AD-4DF2-A9AD-CE1547FDED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36D2DE0-0628-4A9A-A59D-7BA8B5EB30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8E405C9-94BE-41DA-928C-DEC9A8550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15929" y="148929"/>
            <a:ext cx="6560142" cy="656014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EA62A4-FE9C-4F67-9024-CC489B544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5031" y="1380754"/>
            <a:ext cx="5561938" cy="251351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2. Preprocessing</a:t>
            </a:r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D2091A72-D5BB-42AC-8FD3-F7747D9086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9222429" flipV="1">
            <a:off x="2494119" y="-28502"/>
            <a:ext cx="6816262" cy="6816262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ED12BFC-A737-46AF-8411-481112D54B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65417" y="5241988"/>
            <a:ext cx="759403" cy="73880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584669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mans face&#10;&#10;Description automatically generated">
            <a:extLst>
              <a:ext uri="{FF2B5EF4-FFF2-40B4-BE49-F238E27FC236}">
                <a16:creationId xmlns:a16="http://schemas.microsoft.com/office/drawing/2014/main" id="{9B51031B-14CF-4645-BC2D-E57DDF1EEC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1465" y="2026967"/>
            <a:ext cx="5958631" cy="373989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76791D2-80DA-42EC-8627-B501B536B8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Image Quality Check / Normalization</a:t>
            </a:r>
          </a:p>
        </p:txBody>
      </p:sp>
      <p:pic>
        <p:nvPicPr>
          <p:cNvPr id="10" name="Picture 9" descr="A dark room&#10;&#10;Description automatically generated">
            <a:extLst>
              <a:ext uri="{FF2B5EF4-FFF2-40B4-BE49-F238E27FC236}">
                <a16:creationId xmlns:a16="http://schemas.microsoft.com/office/drawing/2014/main" id="{9BDB88DA-6328-4118-BD23-50036DC3DE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599" y="5028382"/>
            <a:ext cx="1493744" cy="1493744"/>
          </a:xfrm>
          <a:prstGeom prst="rect">
            <a:avLst/>
          </a:prstGeom>
        </p:spPr>
      </p:pic>
      <p:pic>
        <p:nvPicPr>
          <p:cNvPr id="28" name="Picture 27" descr="A picture containing bottle, photo, sitting, car&#10;&#10;Description automatically generated">
            <a:extLst>
              <a:ext uri="{FF2B5EF4-FFF2-40B4-BE49-F238E27FC236}">
                <a16:creationId xmlns:a16="http://schemas.microsoft.com/office/drawing/2014/main" id="{102A764C-FD0E-40C6-B867-B13D49E603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79247" y="1693407"/>
            <a:ext cx="1165210" cy="1165210"/>
          </a:xfrm>
          <a:prstGeom prst="rect">
            <a:avLst/>
          </a:prstGeom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00D5FA4-01E1-4515-8AB0-4FED79AFCFE2}"/>
              </a:ext>
            </a:extLst>
          </p:cNvPr>
          <p:cNvCxnSpPr>
            <a:cxnSpLocks/>
            <a:stCxn id="28" idx="1"/>
          </p:cNvCxnSpPr>
          <p:nvPr/>
        </p:nvCxnSpPr>
        <p:spPr>
          <a:xfrm flipH="1">
            <a:off x="8205849" y="2276012"/>
            <a:ext cx="1473398" cy="1931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B63B126F-7BCC-4A85-A2C1-FD1C4165B17C}"/>
              </a:ext>
            </a:extLst>
          </p:cNvPr>
          <p:cNvCxnSpPr>
            <a:cxnSpLocks/>
          </p:cNvCxnSpPr>
          <p:nvPr/>
        </p:nvCxnSpPr>
        <p:spPr>
          <a:xfrm>
            <a:off x="2772888" y="4111909"/>
            <a:ext cx="2173185" cy="7799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AE7EFBEC-3F83-417B-9CF2-AE44FEE47AF8}"/>
              </a:ext>
            </a:extLst>
          </p:cNvPr>
          <p:cNvCxnSpPr>
            <a:cxnSpLocks/>
            <a:stCxn id="10" idx="3"/>
          </p:cNvCxnSpPr>
          <p:nvPr/>
        </p:nvCxnSpPr>
        <p:spPr>
          <a:xfrm flipV="1">
            <a:off x="3221343" y="5248894"/>
            <a:ext cx="624203" cy="52636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2" name="Picture 41" descr="A picture containing cup, indoor, bottle, sitting&#10;&#10;Description automatically generated">
            <a:extLst>
              <a:ext uri="{FF2B5EF4-FFF2-40B4-BE49-F238E27FC236}">
                <a16:creationId xmlns:a16="http://schemas.microsoft.com/office/drawing/2014/main" id="{B014D092-7DE0-47AE-961F-858DF27845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9247" y="3177969"/>
            <a:ext cx="1165209" cy="1165209"/>
          </a:xfrm>
          <a:prstGeom prst="rect">
            <a:avLst/>
          </a:prstGeom>
        </p:spPr>
      </p:pic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653A407B-70CC-4AF7-A6F0-E3488AC7EE93}"/>
              </a:ext>
            </a:extLst>
          </p:cNvPr>
          <p:cNvCxnSpPr>
            <a:cxnSpLocks/>
            <a:stCxn id="42" idx="1"/>
          </p:cNvCxnSpPr>
          <p:nvPr/>
        </p:nvCxnSpPr>
        <p:spPr>
          <a:xfrm flipH="1" flipV="1">
            <a:off x="8383979" y="2941145"/>
            <a:ext cx="1295268" cy="81942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A41A3777-7E0C-4B8E-8CB2-32D46F3873D5}"/>
              </a:ext>
            </a:extLst>
          </p:cNvPr>
          <p:cNvCxnSpPr>
            <a:cxnSpLocks/>
            <a:stCxn id="77" idx="1"/>
          </p:cNvCxnSpPr>
          <p:nvPr/>
        </p:nvCxnSpPr>
        <p:spPr>
          <a:xfrm flipH="1" flipV="1">
            <a:off x="6710877" y="3429000"/>
            <a:ext cx="2498437" cy="22997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4" name="Picture 53" descr="A picture containing sitting, photo, car, table&#10;&#10;Description automatically generated">
            <a:extLst>
              <a:ext uri="{FF2B5EF4-FFF2-40B4-BE49-F238E27FC236}">
                <a16:creationId xmlns:a16="http://schemas.microsoft.com/office/drawing/2014/main" id="{10639373-95F3-42B5-ACCD-9C84BA6DE5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9143" y="3365037"/>
            <a:ext cx="1493744" cy="1493744"/>
          </a:xfrm>
          <a:prstGeom prst="rect">
            <a:avLst/>
          </a:prstGeom>
        </p:spPr>
      </p:pic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D169EC91-39DC-4AD6-BA2A-BBB1C243D665}"/>
              </a:ext>
            </a:extLst>
          </p:cNvPr>
          <p:cNvCxnSpPr>
            <a:cxnSpLocks/>
            <a:stCxn id="29" idx="3"/>
          </p:cNvCxnSpPr>
          <p:nvPr/>
        </p:nvCxnSpPr>
        <p:spPr>
          <a:xfrm>
            <a:off x="2942314" y="2279787"/>
            <a:ext cx="2342465" cy="18321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7" name="Picture 76" descr="A picture containing bottle, cup, sitting, photo&#10;&#10;Description automatically generated">
            <a:extLst>
              <a:ext uri="{FF2B5EF4-FFF2-40B4-BE49-F238E27FC236}">
                <a16:creationId xmlns:a16="http://schemas.microsoft.com/office/drawing/2014/main" id="{E19C8E20-2A1A-4D90-9CA0-A6D27A62C9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09314" y="4981883"/>
            <a:ext cx="1493745" cy="1493745"/>
          </a:xfrm>
          <a:prstGeom prst="rect">
            <a:avLst/>
          </a:prstGeom>
        </p:spPr>
      </p:pic>
      <p:pic>
        <p:nvPicPr>
          <p:cNvPr id="16" name="Picture 15" descr="A close up of a bowl&#10;&#10;Description automatically generated">
            <a:extLst>
              <a:ext uri="{FF2B5EF4-FFF2-40B4-BE49-F238E27FC236}">
                <a16:creationId xmlns:a16="http://schemas.microsoft.com/office/drawing/2014/main" id="{759D8CBD-4D96-48EA-8AD3-19B9F35736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844456" y="3177969"/>
            <a:ext cx="1165209" cy="1165209"/>
          </a:xfrm>
          <a:prstGeom prst="rect">
            <a:avLst/>
          </a:prstGeom>
        </p:spPr>
      </p:pic>
      <p:pic>
        <p:nvPicPr>
          <p:cNvPr id="19" name="Picture 18" descr="A picture containing bottle, sitting, photo, water&#10;&#10;Description automatically generated">
            <a:extLst>
              <a:ext uri="{FF2B5EF4-FFF2-40B4-BE49-F238E27FC236}">
                <a16:creationId xmlns:a16="http://schemas.microsoft.com/office/drawing/2014/main" id="{91948DCD-AB7E-4BAC-9D9F-20DF7D16CB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844457" y="1693407"/>
            <a:ext cx="1165210" cy="1165210"/>
          </a:xfrm>
          <a:prstGeom prst="rect">
            <a:avLst/>
          </a:prstGeom>
        </p:spPr>
      </p:pic>
      <p:pic>
        <p:nvPicPr>
          <p:cNvPr id="29" name="Picture 28" descr="A picture containing sitting, photo, bowl, filled&#10;&#10;Description automatically generated">
            <a:extLst>
              <a:ext uri="{FF2B5EF4-FFF2-40B4-BE49-F238E27FC236}">
                <a16:creationId xmlns:a16="http://schemas.microsoft.com/office/drawing/2014/main" id="{6F26302F-FF4D-4090-BE61-8BD286DE362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60703" y="1688981"/>
            <a:ext cx="1181611" cy="1181611"/>
          </a:xfrm>
          <a:prstGeom prst="rect">
            <a:avLst/>
          </a:prstGeom>
        </p:spPr>
      </p:pic>
      <p:pic>
        <p:nvPicPr>
          <p:cNvPr id="30" name="Picture 29" descr="A picture containing indoor, sitting, photo, cup&#10;&#10;Description automatically generated">
            <a:extLst>
              <a:ext uri="{FF2B5EF4-FFF2-40B4-BE49-F238E27FC236}">
                <a16:creationId xmlns:a16="http://schemas.microsoft.com/office/drawing/2014/main" id="{E6630A00-EA30-432C-95D2-EF09AB3A238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83893" y="1688980"/>
            <a:ext cx="1181611" cy="1181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9498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053C0F-0FA0-4EEC-93FB-6E6AC47BE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01D76A-A783-4383-8A79-9EA6FEFF93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Objectives</a:t>
            </a:r>
          </a:p>
          <a:p>
            <a:pPr lvl="1"/>
            <a:r>
              <a:rPr lang="en-US" dirty="0"/>
              <a:t>Can we use imaging to explore </a:t>
            </a:r>
            <a:r>
              <a:rPr lang="en-US" b="1" dirty="0"/>
              <a:t>non-invasive/unbiased methods to select best cells for IVF</a:t>
            </a:r>
          </a:p>
          <a:p>
            <a:pPr lvl="2"/>
            <a:r>
              <a:rPr lang="en-US" b="1" dirty="0"/>
              <a:t>Non-invasive</a:t>
            </a:r>
            <a:r>
              <a:rPr lang="en-US" dirty="0"/>
              <a:t>: With Limited Information</a:t>
            </a:r>
          </a:p>
          <a:p>
            <a:pPr lvl="3"/>
            <a:r>
              <a:rPr lang="en-US" dirty="0"/>
              <a:t>Huge success if we can do better than invasive procedures </a:t>
            </a:r>
          </a:p>
          <a:p>
            <a:pPr lvl="3"/>
            <a:r>
              <a:rPr lang="en-US" dirty="0"/>
              <a:t>Still significant if we do as well or slightly worse</a:t>
            </a:r>
          </a:p>
          <a:p>
            <a:pPr lvl="2"/>
            <a:r>
              <a:rPr lang="en-US" b="1" dirty="0"/>
              <a:t>Unbiased</a:t>
            </a:r>
            <a:r>
              <a:rPr lang="en-US" dirty="0"/>
              <a:t>: Removes subjectivity</a:t>
            </a:r>
          </a:p>
          <a:p>
            <a:pPr lvl="3"/>
            <a:r>
              <a:rPr lang="en-US" dirty="0"/>
              <a:t>Can we automate scoring procedures and manual checks</a:t>
            </a:r>
          </a:p>
          <a:p>
            <a:pPr lvl="3"/>
            <a:r>
              <a:rPr lang="en-US" dirty="0"/>
              <a:t>Can we improve on the existing scoring metric</a:t>
            </a:r>
          </a:p>
          <a:p>
            <a:pPr lvl="4"/>
            <a:r>
              <a:rPr lang="en-US" dirty="0"/>
              <a:t>Issues? – Quantization</a:t>
            </a:r>
          </a:p>
          <a:p>
            <a:pPr lvl="1"/>
            <a:r>
              <a:rPr lang="en-US" dirty="0"/>
              <a:t>Can we use imaging to gain insight into whether mosaic blastocysts, which are currently identified as Aneuploids, are Euploids?</a:t>
            </a:r>
          </a:p>
          <a:p>
            <a:pPr lvl="2"/>
            <a:r>
              <a:rPr lang="en-US" b="1" dirty="0"/>
              <a:t>Mosaicism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53820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60B0EFB-53ED-4F35-B05D-F658EA021C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A picture containing many, group, different, several&#10;&#10;Description automatically generated">
            <a:extLst>
              <a:ext uri="{FF2B5EF4-FFF2-40B4-BE49-F238E27FC236}">
                <a16:creationId xmlns:a16="http://schemas.microsoft.com/office/drawing/2014/main" id="{06115C20-85FA-424A-9843-60087BC36A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521" r="22837" b="-1"/>
          <a:stretch/>
        </p:blipFill>
        <p:spPr>
          <a:xfrm>
            <a:off x="-7366" y="10"/>
            <a:ext cx="4855591" cy="6857990"/>
          </a:xfrm>
          <a:custGeom>
            <a:avLst/>
            <a:gdLst/>
            <a:ahLst/>
            <a:cxnLst/>
            <a:rect l="l" t="t" r="r" b="b"/>
            <a:pathLst>
              <a:path w="4636517" h="6858000">
                <a:moveTo>
                  <a:pt x="0" y="0"/>
                </a:moveTo>
                <a:lnTo>
                  <a:pt x="4636517" y="0"/>
                </a:lnTo>
                <a:lnTo>
                  <a:pt x="4636517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2" name="Arc 11">
            <a:extLst>
              <a:ext uri="{FF2B5EF4-FFF2-40B4-BE49-F238E27FC236}">
                <a16:creationId xmlns:a16="http://schemas.microsoft.com/office/drawing/2014/main" id="{835EF3DD-7D43-4A27-8967-A92FD8CC93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73531" y="407987"/>
            <a:ext cx="2987899" cy="2987899"/>
          </a:xfrm>
          <a:prstGeom prst="arc">
            <a:avLst>
              <a:gd name="adj1" fmla="val 16200000"/>
              <a:gd name="adj2" fmla="val 2563720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AE62A4-67D5-4848-AD67-9F1A4AE079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7048" y="407987"/>
            <a:ext cx="5721484" cy="1325563"/>
          </a:xfrm>
        </p:spPr>
        <p:txBody>
          <a:bodyPr>
            <a:normAutofit/>
          </a:bodyPr>
          <a:lstStyle/>
          <a:p>
            <a:r>
              <a:rPr lang="en-US" dirty="0"/>
              <a:t>Image Augmentation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D18802-530F-41B1-8853-50987C759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7048" y="1868487"/>
            <a:ext cx="5721484" cy="4351338"/>
          </a:xfrm>
        </p:spPr>
        <p:txBody>
          <a:bodyPr>
            <a:normAutofit/>
          </a:bodyPr>
          <a:lstStyle/>
          <a:p>
            <a:r>
              <a:rPr lang="en-US" sz="1700" dirty="0"/>
              <a:t>Ways to increase number of samples for almost free</a:t>
            </a:r>
          </a:p>
          <a:p>
            <a:pPr lvl="1"/>
            <a:r>
              <a:rPr lang="en-US" sz="1700" dirty="0"/>
              <a:t>Blastocyte images are rotationally and translationally invariant</a:t>
            </a:r>
          </a:p>
          <a:p>
            <a:pPr lvl="1"/>
            <a:endParaRPr lang="en-US" sz="1700" dirty="0"/>
          </a:p>
          <a:p>
            <a:r>
              <a:rPr lang="en-US" sz="1700" dirty="0"/>
              <a:t>Possible Operations</a:t>
            </a:r>
          </a:p>
          <a:p>
            <a:pPr lvl="1"/>
            <a:r>
              <a:rPr lang="en-US" sz="1700" dirty="0"/>
              <a:t>Rotation</a:t>
            </a:r>
          </a:p>
          <a:p>
            <a:pPr lvl="1"/>
            <a:r>
              <a:rPr lang="en-US" sz="1700" dirty="0"/>
              <a:t>Translation</a:t>
            </a:r>
          </a:p>
          <a:p>
            <a:pPr lvl="1"/>
            <a:r>
              <a:rPr lang="en-US" sz="1700" dirty="0"/>
              <a:t>Brightness (Not Implemented Yet)</a:t>
            </a:r>
          </a:p>
          <a:p>
            <a:pPr lvl="1"/>
            <a:r>
              <a:rPr lang="en-US" sz="1700" dirty="0"/>
              <a:t>Contrast (Not Implemented Yet)</a:t>
            </a:r>
          </a:p>
          <a:p>
            <a:pPr lvl="1"/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40316989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2EB492CD-616E-47F8-933B-5E2D952A0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Arc 33">
            <a:extLst>
              <a:ext uri="{FF2B5EF4-FFF2-40B4-BE49-F238E27FC236}">
                <a16:creationId xmlns:a16="http://schemas.microsoft.com/office/drawing/2014/main" id="{59383CF9-23B5-4335-9B21-1791C4CF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7A2E79-491B-447E-B893-81E5CCC31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4962" y="479493"/>
            <a:ext cx="5458838" cy="1325563"/>
          </a:xfrm>
        </p:spPr>
        <p:txBody>
          <a:bodyPr>
            <a:normAutofit/>
          </a:bodyPr>
          <a:lstStyle/>
          <a:p>
            <a:r>
              <a:rPr lang="en-US" sz="4100"/>
              <a:t>Noise Reduction Through Image Manipulation</a:t>
            </a: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0007FE00-9498-4706-B255-6437B0252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CAFA1FAE-AD4C-4AF1-982A-0CCD66B30E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065" b="-3"/>
          <a:stretch/>
        </p:blipFill>
        <p:spPr>
          <a:xfrm>
            <a:off x="703182" y="904998"/>
            <a:ext cx="4777381" cy="4878260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FA0398-541F-48C2-9D28-6DD0FB7BA3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4962" y="1984443"/>
            <a:ext cx="5458838" cy="4192520"/>
          </a:xfrm>
        </p:spPr>
        <p:txBody>
          <a:bodyPr>
            <a:normAutofit/>
          </a:bodyPr>
          <a:lstStyle/>
          <a:p>
            <a:r>
              <a:rPr lang="en-US" sz="1300" dirty="0"/>
              <a:t>Overfitting – Training Accuracy: 100%, Validation Accuracy: 35%</a:t>
            </a:r>
          </a:p>
          <a:p>
            <a:endParaRPr lang="en-US" sz="1300" dirty="0"/>
          </a:p>
          <a:p>
            <a:r>
              <a:rPr lang="en-US" sz="1300" dirty="0"/>
              <a:t>Feature Extraction</a:t>
            </a:r>
          </a:p>
          <a:p>
            <a:pPr lvl="1"/>
            <a:r>
              <a:rPr lang="en-US" sz="1300" dirty="0"/>
              <a:t>Customized Loss Function – Higher Specificity: In addition to asking what the ploidy status, also </a:t>
            </a:r>
            <a:r>
              <a:rPr lang="en-US" sz="1300" b="1" dirty="0"/>
              <a:t>try to learn how good the Expansion, Trophectoderm teeth definition, and ICM formulation is</a:t>
            </a:r>
          </a:p>
          <a:p>
            <a:pPr lvl="2"/>
            <a:r>
              <a:rPr lang="en-US" sz="1300" dirty="0"/>
              <a:t>Optimize for both Classification of Ploidy Status and Regression of Scores</a:t>
            </a:r>
          </a:p>
          <a:p>
            <a:pPr lvl="2"/>
            <a:r>
              <a:rPr lang="en-US" sz="1300" dirty="0"/>
              <a:t>Perform Regression of Scores and finetune for Classification of Ploidy Status at the end</a:t>
            </a:r>
          </a:p>
          <a:p>
            <a:pPr lvl="1"/>
            <a:r>
              <a:rPr lang="en-US" sz="1300" dirty="0"/>
              <a:t>Attention Layer</a:t>
            </a:r>
          </a:p>
          <a:p>
            <a:pPr lvl="2"/>
            <a:r>
              <a:rPr lang="en-US" sz="1300" dirty="0"/>
              <a:t>ICM, Trophectoderm Extraction</a:t>
            </a:r>
          </a:p>
          <a:p>
            <a:pPr lvl="1"/>
            <a:r>
              <a:rPr lang="en-US" sz="1300" dirty="0"/>
              <a:t>Hough Circle Detection</a:t>
            </a:r>
          </a:p>
          <a:p>
            <a:pPr lvl="2"/>
            <a:r>
              <a:rPr lang="en-US" sz="1300" dirty="0"/>
              <a:t>Zoom into Blastocyst Center / Reduce Number of Pixels</a:t>
            </a:r>
          </a:p>
          <a:p>
            <a:pPr lvl="1"/>
            <a:r>
              <a:rPr lang="en-US" sz="1300" dirty="0"/>
              <a:t>Intensity Based Color Filtering</a:t>
            </a:r>
          </a:p>
        </p:txBody>
      </p:sp>
    </p:spTree>
    <p:extLst>
      <p:ext uri="{BB962C8B-B14F-4D97-AF65-F5344CB8AC3E}">
        <p14:creationId xmlns:p14="http://schemas.microsoft.com/office/powerpoint/2010/main" val="19074873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9E9F2A28-69A3-4945-B6B6-C2E4A6C553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046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15036F-C881-4EE0-A3E9-B443F7AB1B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2478" y="3939240"/>
            <a:ext cx="8383996" cy="2584566"/>
          </a:xfrm>
        </p:spPr>
        <p:txBody>
          <a:bodyPr>
            <a:normAutofit/>
          </a:bodyPr>
          <a:lstStyle/>
          <a:p>
            <a:r>
              <a:rPr lang="en-US" dirty="0"/>
              <a:t>Attention Layer – Adaptive Masking</a:t>
            </a: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CB147A70-DC29-4DDF-A34C-2B82C6E229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6601" y="0"/>
            <a:ext cx="842502" cy="354793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D1B80E9C-CF8A-440B-B8F5-54BF121BF4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058400" y="6033795"/>
            <a:ext cx="1991064" cy="824205"/>
          </a:xfrm>
          <a:custGeom>
            <a:avLst/>
            <a:gdLst>
              <a:gd name="connsiteX0" fmla="*/ 995532 w 1991064"/>
              <a:gd name="connsiteY0" fmla="*/ 0 h 824205"/>
              <a:gd name="connsiteX1" fmla="*/ 1984823 w 1991064"/>
              <a:gd name="connsiteY1" fmla="*/ 784423 h 824205"/>
              <a:gd name="connsiteX2" fmla="*/ 1991064 w 1991064"/>
              <a:gd name="connsiteY2" fmla="*/ 824205 h 824205"/>
              <a:gd name="connsiteX3" fmla="*/ 0 w 1991064"/>
              <a:gd name="connsiteY3" fmla="*/ 824205 h 824205"/>
              <a:gd name="connsiteX4" fmla="*/ 6241 w 1991064"/>
              <a:gd name="connsiteY4" fmla="*/ 784423 h 824205"/>
              <a:gd name="connsiteX5" fmla="*/ 995532 w 1991064"/>
              <a:gd name="connsiteY5" fmla="*/ 0 h 824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91064" h="824205">
                <a:moveTo>
                  <a:pt x="995532" y="0"/>
                </a:moveTo>
                <a:cubicBezTo>
                  <a:pt x="1483521" y="0"/>
                  <a:pt x="1890663" y="336754"/>
                  <a:pt x="1984823" y="784423"/>
                </a:cubicBezTo>
                <a:lnTo>
                  <a:pt x="1991064" y="824205"/>
                </a:lnTo>
                <a:lnTo>
                  <a:pt x="0" y="824205"/>
                </a:lnTo>
                <a:lnTo>
                  <a:pt x="6241" y="784423"/>
                </a:lnTo>
                <a:cubicBezTo>
                  <a:pt x="100402" y="336754"/>
                  <a:pt x="507544" y="0"/>
                  <a:pt x="99553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2" name="Content Placeholder 11" descr="A picture containing road, car, photo, sitting&#10;&#10;Description automatically generated">
            <a:extLst>
              <a:ext uri="{FF2B5EF4-FFF2-40B4-BE49-F238E27FC236}">
                <a16:creationId xmlns:a16="http://schemas.microsoft.com/office/drawing/2014/main" id="{8E5622A6-DEA8-4E65-A5E7-235EF55F88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1891" y="763035"/>
            <a:ext cx="2533423" cy="2533423"/>
          </a:xfrm>
          <a:custGeom>
            <a:avLst/>
            <a:gdLst/>
            <a:ahLst/>
            <a:cxnLst/>
            <a:rect l="l" t="t" r="r" b="b"/>
            <a:pathLst>
              <a:path w="1999274" h="2247255">
                <a:moveTo>
                  <a:pt x="108501" y="0"/>
                </a:moveTo>
                <a:lnTo>
                  <a:pt x="1890773" y="0"/>
                </a:lnTo>
                <a:cubicBezTo>
                  <a:pt x="1950696" y="0"/>
                  <a:pt x="1999274" y="48578"/>
                  <a:pt x="1999274" y="108501"/>
                </a:cubicBezTo>
                <a:lnTo>
                  <a:pt x="1999274" y="2138754"/>
                </a:lnTo>
                <a:cubicBezTo>
                  <a:pt x="1999274" y="2198677"/>
                  <a:pt x="1950696" y="2247255"/>
                  <a:pt x="1890773" y="2247255"/>
                </a:cubicBezTo>
                <a:lnTo>
                  <a:pt x="108501" y="2247255"/>
                </a:lnTo>
                <a:cubicBezTo>
                  <a:pt x="48578" y="2247255"/>
                  <a:pt x="0" y="2198677"/>
                  <a:pt x="0" y="2138754"/>
                </a:cubicBezTo>
                <a:lnTo>
                  <a:pt x="0" y="108501"/>
                </a:lnTo>
                <a:cubicBezTo>
                  <a:pt x="0" y="48578"/>
                  <a:pt x="48578" y="0"/>
                  <a:pt x="108501" y="0"/>
                </a:cubicBezTo>
                <a:close/>
              </a:path>
            </a:pathLst>
          </a:custGeom>
        </p:spPr>
      </p:pic>
      <p:sp>
        <p:nvSpPr>
          <p:cNvPr id="33" name="Arc 32">
            <a:extLst>
              <a:ext uri="{FF2B5EF4-FFF2-40B4-BE49-F238E27FC236}">
                <a16:creationId xmlns:a16="http://schemas.microsoft.com/office/drawing/2014/main" id="{4D3DC50D-CA0F-48F9-B17E-20D8669AA4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7360" y="3429000"/>
            <a:ext cx="3939038" cy="3939038"/>
          </a:xfrm>
          <a:prstGeom prst="arc">
            <a:avLst>
              <a:gd name="adj1" fmla="val 16200000"/>
              <a:gd name="adj2" fmla="val 20354996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D0C72C19-E1D0-47B4-8907-E3E11328882E}"/>
              </a:ext>
            </a:extLst>
          </p:cNvPr>
          <p:cNvGrpSpPr/>
          <p:nvPr/>
        </p:nvGrpSpPr>
        <p:grpSpPr>
          <a:xfrm>
            <a:off x="8421457" y="761231"/>
            <a:ext cx="2542004" cy="2536470"/>
            <a:chOff x="8414782" y="699584"/>
            <a:chExt cx="2542004" cy="2536470"/>
          </a:xfrm>
        </p:grpSpPr>
        <p:pic>
          <p:nvPicPr>
            <p:cNvPr id="19" name="Content Placeholder 11" descr="A picture containing road, car, photo, sitting&#10;&#10;Description automatically generated">
              <a:extLst>
                <a:ext uri="{FF2B5EF4-FFF2-40B4-BE49-F238E27FC236}">
                  <a16:creationId xmlns:a16="http://schemas.microsoft.com/office/drawing/2014/main" id="{BCCEA5B6-BA61-46DB-9840-2CE7E5366E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414782" y="701386"/>
              <a:ext cx="2542004" cy="2533423"/>
            </a:xfrm>
            <a:custGeom>
              <a:avLst/>
              <a:gdLst/>
              <a:ahLst/>
              <a:cxnLst/>
              <a:rect l="l" t="t" r="r" b="b"/>
              <a:pathLst>
                <a:path w="3064284" h="3064284">
                  <a:moveTo>
                    <a:pt x="166483" y="0"/>
                  </a:moveTo>
                  <a:lnTo>
                    <a:pt x="2897801" y="0"/>
                  </a:lnTo>
                  <a:cubicBezTo>
                    <a:pt x="2989747" y="0"/>
                    <a:pt x="3064284" y="74537"/>
                    <a:pt x="3064284" y="166483"/>
                  </a:cubicBezTo>
                  <a:lnTo>
                    <a:pt x="3064284" y="2897801"/>
                  </a:lnTo>
                  <a:cubicBezTo>
                    <a:pt x="3064284" y="2989747"/>
                    <a:pt x="2989747" y="3064284"/>
                    <a:pt x="2897801" y="3064284"/>
                  </a:cubicBezTo>
                  <a:lnTo>
                    <a:pt x="166483" y="3064284"/>
                  </a:lnTo>
                  <a:cubicBezTo>
                    <a:pt x="74537" y="3064284"/>
                    <a:pt x="0" y="2989747"/>
                    <a:pt x="0" y="2897801"/>
                  </a:cubicBezTo>
                  <a:lnTo>
                    <a:pt x="0" y="166483"/>
                  </a:lnTo>
                  <a:cubicBezTo>
                    <a:pt x="0" y="74537"/>
                    <a:pt x="74537" y="0"/>
                    <a:pt x="166483" y="0"/>
                  </a:cubicBezTo>
                  <a:close/>
                </a:path>
              </a:pathLst>
            </a:custGeom>
          </p:spPr>
        </p:pic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EE89EBBA-4A58-4682-800B-5691F8A8DF97}"/>
                </a:ext>
              </a:extLst>
            </p:cNvPr>
            <p:cNvSpPr/>
            <p:nvPr/>
          </p:nvSpPr>
          <p:spPr>
            <a:xfrm>
              <a:off x="8416689" y="699584"/>
              <a:ext cx="2540095" cy="2536470"/>
            </a:xfrm>
            <a:custGeom>
              <a:avLst/>
              <a:gdLst>
                <a:gd name="connsiteX0" fmla="*/ 889579 w 2527895"/>
                <a:gd name="connsiteY0" fmla="*/ 1047253 h 2536470"/>
                <a:gd name="connsiteX1" fmla="*/ 616444 w 2527895"/>
                <a:gd name="connsiteY1" fmla="*/ 1338230 h 2536470"/>
                <a:gd name="connsiteX2" fmla="*/ 889579 w 2527895"/>
                <a:gd name="connsiteY2" fmla="*/ 1629207 h 2536470"/>
                <a:gd name="connsiteX3" fmla="*/ 1162714 w 2527895"/>
                <a:gd name="connsiteY3" fmla="*/ 1338230 h 2536470"/>
                <a:gd name="connsiteX4" fmla="*/ 889579 w 2527895"/>
                <a:gd name="connsiteY4" fmla="*/ 1047253 h 2536470"/>
                <a:gd name="connsiteX5" fmla="*/ 13691 w 2527895"/>
                <a:gd name="connsiteY5" fmla="*/ 0 h 2536470"/>
                <a:gd name="connsiteX6" fmla="*/ 2527895 w 2527895"/>
                <a:gd name="connsiteY6" fmla="*/ 0 h 2536470"/>
                <a:gd name="connsiteX7" fmla="*/ 2527895 w 2527895"/>
                <a:gd name="connsiteY7" fmla="*/ 560446 h 2536470"/>
                <a:gd name="connsiteX8" fmla="*/ 2527893 w 2527895"/>
                <a:gd name="connsiteY8" fmla="*/ 560446 h 2536470"/>
                <a:gd name="connsiteX9" fmla="*/ 2527893 w 2527895"/>
                <a:gd name="connsiteY9" fmla="*/ 2536468 h 2536470"/>
                <a:gd name="connsiteX10" fmla="*/ 2527892 w 2527895"/>
                <a:gd name="connsiteY10" fmla="*/ 2536468 h 2536470"/>
                <a:gd name="connsiteX11" fmla="*/ 2527892 w 2527895"/>
                <a:gd name="connsiteY11" fmla="*/ 2536470 h 2536470"/>
                <a:gd name="connsiteX12" fmla="*/ 0 w 2527895"/>
                <a:gd name="connsiteY12" fmla="*/ 2536470 h 2536470"/>
                <a:gd name="connsiteX13" fmla="*/ 0 w 2527895"/>
                <a:gd name="connsiteY13" fmla="*/ 2073514 h 2536470"/>
                <a:gd name="connsiteX14" fmla="*/ 1 w 2527895"/>
                <a:gd name="connsiteY14" fmla="*/ 2073514 h 2536470"/>
                <a:gd name="connsiteX15" fmla="*/ 1 w 2527895"/>
                <a:gd name="connsiteY15" fmla="*/ 3045 h 2536470"/>
                <a:gd name="connsiteX16" fmla="*/ 13691 w 2527895"/>
                <a:gd name="connsiteY16" fmla="*/ 3045 h 2536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27895" h="2536470">
                  <a:moveTo>
                    <a:pt x="889579" y="1047253"/>
                  </a:moveTo>
                  <a:cubicBezTo>
                    <a:pt x="738731" y="1047253"/>
                    <a:pt x="616444" y="1177528"/>
                    <a:pt x="616444" y="1338230"/>
                  </a:cubicBezTo>
                  <a:cubicBezTo>
                    <a:pt x="616444" y="1498932"/>
                    <a:pt x="738731" y="1629207"/>
                    <a:pt x="889579" y="1629207"/>
                  </a:cubicBezTo>
                  <a:cubicBezTo>
                    <a:pt x="1040427" y="1629207"/>
                    <a:pt x="1162714" y="1498932"/>
                    <a:pt x="1162714" y="1338230"/>
                  </a:cubicBezTo>
                  <a:cubicBezTo>
                    <a:pt x="1162714" y="1177528"/>
                    <a:pt x="1040427" y="1047253"/>
                    <a:pt x="889579" y="1047253"/>
                  </a:cubicBezTo>
                  <a:close/>
                  <a:moveTo>
                    <a:pt x="13691" y="0"/>
                  </a:moveTo>
                  <a:lnTo>
                    <a:pt x="2527895" y="0"/>
                  </a:lnTo>
                  <a:lnTo>
                    <a:pt x="2527895" y="560446"/>
                  </a:lnTo>
                  <a:lnTo>
                    <a:pt x="2527893" y="560446"/>
                  </a:lnTo>
                  <a:lnTo>
                    <a:pt x="2527893" y="2536468"/>
                  </a:lnTo>
                  <a:lnTo>
                    <a:pt x="2527892" y="2536468"/>
                  </a:lnTo>
                  <a:lnTo>
                    <a:pt x="2527892" y="2536470"/>
                  </a:lnTo>
                  <a:lnTo>
                    <a:pt x="0" y="2536470"/>
                  </a:lnTo>
                  <a:lnTo>
                    <a:pt x="0" y="2073514"/>
                  </a:lnTo>
                  <a:lnTo>
                    <a:pt x="1" y="2073514"/>
                  </a:lnTo>
                  <a:lnTo>
                    <a:pt x="1" y="3045"/>
                  </a:lnTo>
                  <a:lnTo>
                    <a:pt x="13691" y="3045"/>
                  </a:lnTo>
                  <a:close/>
                </a:path>
              </a:pathLst>
            </a:custGeom>
            <a:solidFill>
              <a:srgbClr val="000000">
                <a:alpha val="80000"/>
              </a:srgb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0AE16148-B562-4D9A-908B-A88D29C5EB26}"/>
              </a:ext>
            </a:extLst>
          </p:cNvPr>
          <p:cNvGrpSpPr/>
          <p:nvPr/>
        </p:nvGrpSpPr>
        <p:grpSpPr>
          <a:xfrm>
            <a:off x="4830721" y="763033"/>
            <a:ext cx="2533423" cy="2536470"/>
            <a:chOff x="4870963" y="701386"/>
            <a:chExt cx="2533423" cy="2536470"/>
          </a:xfrm>
        </p:grpSpPr>
        <p:pic>
          <p:nvPicPr>
            <p:cNvPr id="63" name="Content Placeholder 11" descr="A picture containing road, car, photo, sitting&#10;&#10;Description automatically generated">
              <a:extLst>
                <a:ext uri="{FF2B5EF4-FFF2-40B4-BE49-F238E27FC236}">
                  <a16:creationId xmlns:a16="http://schemas.microsoft.com/office/drawing/2014/main" id="{561B2BFE-E0FB-45AE-819B-F019682F8F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870963" y="702910"/>
              <a:ext cx="2533423" cy="2533423"/>
            </a:xfrm>
            <a:custGeom>
              <a:avLst/>
              <a:gdLst/>
              <a:ahLst/>
              <a:cxnLst/>
              <a:rect l="l" t="t" r="r" b="b"/>
              <a:pathLst>
                <a:path w="1999274" h="2247255">
                  <a:moveTo>
                    <a:pt x="108501" y="0"/>
                  </a:moveTo>
                  <a:lnTo>
                    <a:pt x="1890773" y="0"/>
                  </a:lnTo>
                  <a:cubicBezTo>
                    <a:pt x="1950696" y="0"/>
                    <a:pt x="1999274" y="48578"/>
                    <a:pt x="1999274" y="108501"/>
                  </a:cubicBezTo>
                  <a:lnTo>
                    <a:pt x="1999274" y="2138754"/>
                  </a:lnTo>
                  <a:cubicBezTo>
                    <a:pt x="1999274" y="2198677"/>
                    <a:pt x="1950696" y="2247255"/>
                    <a:pt x="1890773" y="2247255"/>
                  </a:cubicBezTo>
                  <a:lnTo>
                    <a:pt x="108501" y="2247255"/>
                  </a:lnTo>
                  <a:cubicBezTo>
                    <a:pt x="48578" y="2247255"/>
                    <a:pt x="0" y="2198677"/>
                    <a:pt x="0" y="2138754"/>
                  </a:cubicBezTo>
                  <a:lnTo>
                    <a:pt x="0" y="108501"/>
                  </a:lnTo>
                  <a:cubicBezTo>
                    <a:pt x="0" y="48578"/>
                    <a:pt x="48578" y="0"/>
                    <a:pt x="108501" y="0"/>
                  </a:cubicBezTo>
                  <a:close/>
                </a:path>
              </a:pathLst>
            </a:custGeom>
          </p:spPr>
        </p:pic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9C305C3B-CCD9-4E9F-ABE0-10FF9B7579A8}"/>
                </a:ext>
              </a:extLst>
            </p:cNvPr>
            <p:cNvSpPr/>
            <p:nvPr/>
          </p:nvSpPr>
          <p:spPr>
            <a:xfrm>
              <a:off x="4876491" y="701386"/>
              <a:ext cx="2527895" cy="2536470"/>
            </a:xfrm>
            <a:custGeom>
              <a:avLst/>
              <a:gdLst>
                <a:gd name="connsiteX0" fmla="*/ 1169553 w 2527895"/>
                <a:gd name="connsiteY0" fmla="*/ 895354 h 2536470"/>
                <a:gd name="connsiteX1" fmla="*/ 1621403 w 2527895"/>
                <a:gd name="connsiteY1" fmla="*/ 1347233 h 2536470"/>
                <a:gd name="connsiteX2" fmla="*/ 1169553 w 2527895"/>
                <a:gd name="connsiteY2" fmla="*/ 1799112 h 2536470"/>
                <a:gd name="connsiteX3" fmla="*/ 717703 w 2527895"/>
                <a:gd name="connsiteY3" fmla="*/ 1347233 h 2536470"/>
                <a:gd name="connsiteX4" fmla="*/ 1169553 w 2527895"/>
                <a:gd name="connsiteY4" fmla="*/ 895354 h 2536470"/>
                <a:gd name="connsiteX5" fmla="*/ 1175476 w 2527895"/>
                <a:gd name="connsiteY5" fmla="*/ 652578 h 2536470"/>
                <a:gd name="connsiteX6" fmla="*/ 483838 w 2527895"/>
                <a:gd name="connsiteY6" fmla="*/ 1348411 h 2536470"/>
                <a:gd name="connsiteX7" fmla="*/ 1175476 w 2527895"/>
                <a:gd name="connsiteY7" fmla="*/ 2044244 h 2536470"/>
                <a:gd name="connsiteX8" fmla="*/ 1867114 w 2527895"/>
                <a:gd name="connsiteY8" fmla="*/ 1348411 h 2536470"/>
                <a:gd name="connsiteX9" fmla="*/ 1175476 w 2527895"/>
                <a:gd name="connsiteY9" fmla="*/ 652578 h 2536470"/>
                <a:gd name="connsiteX10" fmla="*/ 415456 w 2527895"/>
                <a:gd name="connsiteY10" fmla="*/ 560446 h 2536470"/>
                <a:gd name="connsiteX11" fmla="*/ 415456 w 2527895"/>
                <a:gd name="connsiteY11" fmla="*/ 569520 h 2536470"/>
                <a:gd name="connsiteX12" fmla="*/ 425403 w 2527895"/>
                <a:gd name="connsiteY12" fmla="*/ 560446 h 2536470"/>
                <a:gd name="connsiteX13" fmla="*/ 13692 w 2527895"/>
                <a:gd name="connsiteY13" fmla="*/ 0 h 2536470"/>
                <a:gd name="connsiteX14" fmla="*/ 2527895 w 2527895"/>
                <a:gd name="connsiteY14" fmla="*/ 0 h 2536470"/>
                <a:gd name="connsiteX15" fmla="*/ 2527895 w 2527895"/>
                <a:gd name="connsiteY15" fmla="*/ 560446 h 2536470"/>
                <a:gd name="connsiteX16" fmla="*/ 2527893 w 2527895"/>
                <a:gd name="connsiteY16" fmla="*/ 560446 h 2536470"/>
                <a:gd name="connsiteX17" fmla="*/ 2527893 w 2527895"/>
                <a:gd name="connsiteY17" fmla="*/ 2536468 h 2536470"/>
                <a:gd name="connsiteX18" fmla="*/ 2527892 w 2527895"/>
                <a:gd name="connsiteY18" fmla="*/ 2536468 h 2536470"/>
                <a:gd name="connsiteX19" fmla="*/ 2527892 w 2527895"/>
                <a:gd name="connsiteY19" fmla="*/ 2536470 h 2536470"/>
                <a:gd name="connsiteX20" fmla="*/ 0 w 2527895"/>
                <a:gd name="connsiteY20" fmla="*/ 2536470 h 2536470"/>
                <a:gd name="connsiteX21" fmla="*/ 0 w 2527895"/>
                <a:gd name="connsiteY21" fmla="*/ 2073514 h 2536470"/>
                <a:gd name="connsiteX22" fmla="*/ 1 w 2527895"/>
                <a:gd name="connsiteY22" fmla="*/ 2073514 h 2536470"/>
                <a:gd name="connsiteX23" fmla="*/ 1 w 2527895"/>
                <a:gd name="connsiteY23" fmla="*/ 3045 h 2536470"/>
                <a:gd name="connsiteX24" fmla="*/ 13692 w 2527895"/>
                <a:gd name="connsiteY24" fmla="*/ 3045 h 2536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527895" h="2536470">
                  <a:moveTo>
                    <a:pt x="1169553" y="895354"/>
                  </a:moveTo>
                  <a:cubicBezTo>
                    <a:pt x="1419103" y="895354"/>
                    <a:pt x="1621403" y="1097667"/>
                    <a:pt x="1621403" y="1347233"/>
                  </a:cubicBezTo>
                  <a:cubicBezTo>
                    <a:pt x="1621403" y="1596799"/>
                    <a:pt x="1419103" y="1799112"/>
                    <a:pt x="1169553" y="1799112"/>
                  </a:cubicBezTo>
                  <a:cubicBezTo>
                    <a:pt x="920003" y="1799112"/>
                    <a:pt x="717703" y="1596799"/>
                    <a:pt x="717703" y="1347233"/>
                  </a:cubicBezTo>
                  <a:cubicBezTo>
                    <a:pt x="717703" y="1097667"/>
                    <a:pt x="920003" y="895354"/>
                    <a:pt x="1169553" y="895354"/>
                  </a:cubicBezTo>
                  <a:close/>
                  <a:moveTo>
                    <a:pt x="1175476" y="652578"/>
                  </a:moveTo>
                  <a:cubicBezTo>
                    <a:pt x="793495" y="652578"/>
                    <a:pt x="483838" y="964113"/>
                    <a:pt x="483838" y="1348411"/>
                  </a:cubicBezTo>
                  <a:cubicBezTo>
                    <a:pt x="483838" y="1732709"/>
                    <a:pt x="793495" y="2044244"/>
                    <a:pt x="1175476" y="2044244"/>
                  </a:cubicBezTo>
                  <a:cubicBezTo>
                    <a:pt x="1557457" y="2044244"/>
                    <a:pt x="1867114" y="1732709"/>
                    <a:pt x="1867114" y="1348411"/>
                  </a:cubicBezTo>
                  <a:cubicBezTo>
                    <a:pt x="1867114" y="964113"/>
                    <a:pt x="1557457" y="652578"/>
                    <a:pt x="1175476" y="652578"/>
                  </a:cubicBezTo>
                  <a:close/>
                  <a:moveTo>
                    <a:pt x="415456" y="560446"/>
                  </a:moveTo>
                  <a:lnTo>
                    <a:pt x="415456" y="569520"/>
                  </a:lnTo>
                  <a:lnTo>
                    <a:pt x="425403" y="560446"/>
                  </a:lnTo>
                  <a:close/>
                  <a:moveTo>
                    <a:pt x="13692" y="0"/>
                  </a:moveTo>
                  <a:lnTo>
                    <a:pt x="2527895" y="0"/>
                  </a:lnTo>
                  <a:lnTo>
                    <a:pt x="2527895" y="560446"/>
                  </a:lnTo>
                  <a:lnTo>
                    <a:pt x="2527893" y="560446"/>
                  </a:lnTo>
                  <a:lnTo>
                    <a:pt x="2527893" y="2536468"/>
                  </a:lnTo>
                  <a:lnTo>
                    <a:pt x="2527892" y="2536468"/>
                  </a:lnTo>
                  <a:lnTo>
                    <a:pt x="2527892" y="2536470"/>
                  </a:lnTo>
                  <a:lnTo>
                    <a:pt x="0" y="2536470"/>
                  </a:lnTo>
                  <a:lnTo>
                    <a:pt x="0" y="2073514"/>
                  </a:lnTo>
                  <a:lnTo>
                    <a:pt x="1" y="2073514"/>
                  </a:lnTo>
                  <a:lnTo>
                    <a:pt x="1" y="3045"/>
                  </a:lnTo>
                  <a:lnTo>
                    <a:pt x="13692" y="3045"/>
                  </a:lnTo>
                  <a:close/>
                </a:path>
              </a:pathLst>
            </a:custGeom>
            <a:solidFill>
              <a:srgbClr val="000000">
                <a:alpha val="80000"/>
              </a:srgb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67" name="TextBox 66">
            <a:extLst>
              <a:ext uri="{FF2B5EF4-FFF2-40B4-BE49-F238E27FC236}">
                <a16:creationId xmlns:a16="http://schemas.microsoft.com/office/drawing/2014/main" id="{3193A195-82E0-48F0-B31E-90A198A173DB}"/>
              </a:ext>
            </a:extLst>
          </p:cNvPr>
          <p:cNvSpPr txBox="1"/>
          <p:nvPr/>
        </p:nvSpPr>
        <p:spPr>
          <a:xfrm>
            <a:off x="1627591" y="3631560"/>
            <a:ext cx="1762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Original Image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28BECCF1-581A-4D3B-AE95-0B181E8C5E40}"/>
              </a:ext>
            </a:extLst>
          </p:cNvPr>
          <p:cNvSpPr txBox="1"/>
          <p:nvPr/>
        </p:nvSpPr>
        <p:spPr>
          <a:xfrm>
            <a:off x="4569802" y="3616171"/>
            <a:ext cx="30552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Trophectoderm Masking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5F3817D9-9EE9-4295-ADCA-4BDBA414B87F}"/>
              </a:ext>
            </a:extLst>
          </p:cNvPr>
          <p:cNvSpPr txBox="1"/>
          <p:nvPr/>
        </p:nvSpPr>
        <p:spPr>
          <a:xfrm>
            <a:off x="8909178" y="3631560"/>
            <a:ext cx="1560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ICM Masking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7EEFAA-810E-477E-9CB7-CB7553B59461}"/>
              </a:ext>
            </a:extLst>
          </p:cNvPr>
          <p:cNvSpPr txBox="1"/>
          <p:nvPr/>
        </p:nvSpPr>
        <p:spPr>
          <a:xfrm>
            <a:off x="344384" y="354793"/>
            <a:ext cx="651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TBD</a:t>
            </a:r>
          </a:p>
        </p:txBody>
      </p:sp>
    </p:spTree>
    <p:extLst>
      <p:ext uri="{BB962C8B-B14F-4D97-AF65-F5344CB8AC3E}">
        <p14:creationId xmlns:p14="http://schemas.microsoft.com/office/powerpoint/2010/main" val="8939649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ADB64F-994B-4D6F-817C-6841EE249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Hough Circle Detection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65E8DCF8-FC37-4220-A53A-A5E8524AAF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3106" t="11755" r="10466" b="10543"/>
          <a:stretch/>
        </p:blipFill>
        <p:spPr>
          <a:xfrm>
            <a:off x="3467366" y="1690688"/>
            <a:ext cx="8354455" cy="4489263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FE2CEA7-C61C-467B-B4B0-803A575F6C82}"/>
              </a:ext>
            </a:extLst>
          </p:cNvPr>
          <p:cNvSpPr txBox="1"/>
          <p:nvPr/>
        </p:nvSpPr>
        <p:spPr>
          <a:xfrm>
            <a:off x="0" y="2044005"/>
            <a:ext cx="362961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C00000"/>
                </a:solidFill>
              </a:rPr>
              <a:t>Original Image</a:t>
            </a:r>
          </a:p>
          <a:p>
            <a:pPr algn="ctr"/>
            <a:endParaRPr lang="en-US" sz="2800" b="1" dirty="0">
              <a:solidFill>
                <a:srgbClr val="C00000"/>
              </a:solidFill>
            </a:endParaRPr>
          </a:p>
          <a:p>
            <a:pPr algn="ctr"/>
            <a:endParaRPr lang="en-US" sz="2800" b="1" dirty="0">
              <a:solidFill>
                <a:srgbClr val="C00000"/>
              </a:solidFill>
            </a:endParaRPr>
          </a:p>
          <a:p>
            <a:pPr algn="ctr"/>
            <a:endParaRPr lang="en-US" sz="2800" b="1" dirty="0">
              <a:solidFill>
                <a:srgbClr val="C00000"/>
              </a:solidFill>
            </a:endParaRPr>
          </a:p>
          <a:p>
            <a:pPr algn="ctr"/>
            <a:r>
              <a:rPr lang="en-US" sz="2800" b="1" dirty="0">
                <a:solidFill>
                  <a:srgbClr val="C00000"/>
                </a:solidFill>
              </a:rPr>
              <a:t>Canny Filter</a:t>
            </a:r>
          </a:p>
          <a:p>
            <a:pPr algn="ctr"/>
            <a:endParaRPr lang="en-US" sz="2800" b="1" dirty="0">
              <a:solidFill>
                <a:srgbClr val="C00000"/>
              </a:solidFill>
            </a:endParaRPr>
          </a:p>
          <a:p>
            <a:pPr algn="ctr"/>
            <a:endParaRPr lang="en-US" sz="2800" b="1" dirty="0">
              <a:solidFill>
                <a:srgbClr val="C00000"/>
              </a:solidFill>
            </a:endParaRPr>
          </a:p>
          <a:p>
            <a:pPr algn="ctr"/>
            <a:endParaRPr lang="en-US" sz="2800" b="1" dirty="0">
              <a:solidFill>
                <a:srgbClr val="C00000"/>
              </a:solidFill>
            </a:endParaRPr>
          </a:p>
          <a:p>
            <a:pPr algn="ctr"/>
            <a:r>
              <a:rPr lang="en-US" sz="2800" b="1" dirty="0">
                <a:solidFill>
                  <a:srgbClr val="C00000"/>
                </a:solidFill>
              </a:rPr>
              <a:t>Circle Detected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2BDF989-3E83-400F-878D-71CA1A5DB6D0}"/>
              </a:ext>
            </a:extLst>
          </p:cNvPr>
          <p:cNvSpPr txBox="1"/>
          <p:nvPr/>
        </p:nvSpPr>
        <p:spPr>
          <a:xfrm>
            <a:off x="344384" y="354793"/>
            <a:ext cx="651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TBD</a:t>
            </a:r>
          </a:p>
        </p:txBody>
      </p:sp>
    </p:spTree>
    <p:extLst>
      <p:ext uri="{BB962C8B-B14F-4D97-AF65-F5344CB8AC3E}">
        <p14:creationId xmlns:p14="http://schemas.microsoft.com/office/powerpoint/2010/main" val="40935160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8A7BA06D-B3FF-4E91-8639-B4569AE3A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Arc 30">
            <a:extLst>
              <a:ext uri="{FF2B5EF4-FFF2-40B4-BE49-F238E27FC236}">
                <a16:creationId xmlns:a16="http://schemas.microsoft.com/office/drawing/2014/main" id="{2B30C86D-5A07-48BC-9C9D-6F9A2DB1E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59EF30C2-29AC-4A0D-BC0A-A679CF113E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EA804283-B929-4503-802F-4585376E2B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48239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Freeform 13">
            <a:extLst>
              <a:ext uri="{FF2B5EF4-FFF2-40B4-BE49-F238E27FC236}">
                <a16:creationId xmlns:a16="http://schemas.microsoft.com/office/drawing/2014/main" id="{9C682A1A-5B2D-4111-BBD6-620165633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1087403"/>
            <a:ext cx="8191500" cy="5770597"/>
          </a:xfrm>
          <a:custGeom>
            <a:avLst/>
            <a:gdLst>
              <a:gd name="connsiteX0" fmla="*/ 4929467 w 8191500"/>
              <a:gd name="connsiteY0" fmla="*/ 0 h 5770597"/>
              <a:gd name="connsiteX1" fmla="*/ 8065066 w 8191500"/>
              <a:gd name="connsiteY1" fmla="*/ 1118513 h 5770597"/>
              <a:gd name="connsiteX2" fmla="*/ 8191500 w 8191500"/>
              <a:gd name="connsiteY2" fmla="*/ 1227339 h 5770597"/>
              <a:gd name="connsiteX3" fmla="*/ 8191500 w 8191500"/>
              <a:gd name="connsiteY3" fmla="*/ 5770597 h 5770597"/>
              <a:gd name="connsiteX4" fmla="*/ 79523 w 8191500"/>
              <a:gd name="connsiteY4" fmla="*/ 5770597 h 5770597"/>
              <a:gd name="connsiteX5" fmla="*/ 56799 w 8191500"/>
              <a:gd name="connsiteY5" fmla="*/ 5644158 h 5770597"/>
              <a:gd name="connsiteX6" fmla="*/ 0 w 8191500"/>
              <a:gd name="connsiteY6" fmla="*/ 4898209 h 5770597"/>
              <a:gd name="connsiteX7" fmla="*/ 4929467 w 8191500"/>
              <a:gd name="connsiteY7" fmla="*/ 0 h 5770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91500" h="5770597">
                <a:moveTo>
                  <a:pt x="4929467" y="0"/>
                </a:moveTo>
                <a:cubicBezTo>
                  <a:pt x="6120547" y="0"/>
                  <a:pt x="7212963" y="419755"/>
                  <a:pt x="8065066" y="1118513"/>
                </a:cubicBezTo>
                <a:lnTo>
                  <a:pt x="8191500" y="1227339"/>
                </a:lnTo>
                <a:lnTo>
                  <a:pt x="8191500" y="5770597"/>
                </a:lnTo>
                <a:lnTo>
                  <a:pt x="79523" y="5770597"/>
                </a:lnTo>
                <a:lnTo>
                  <a:pt x="56799" y="5644158"/>
                </a:lnTo>
                <a:cubicBezTo>
                  <a:pt x="19398" y="5400934"/>
                  <a:pt x="0" y="5151822"/>
                  <a:pt x="0" y="4898209"/>
                </a:cubicBezTo>
                <a:cubicBezTo>
                  <a:pt x="0" y="2193003"/>
                  <a:pt x="2206998" y="0"/>
                  <a:pt x="492946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A04F1504-431A-4D86-9091-AE7E4B3337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619910" y="1"/>
            <a:ext cx="2279742" cy="1267785"/>
          </a:xfrm>
          <a:custGeom>
            <a:avLst/>
            <a:gdLst>
              <a:gd name="connsiteX0" fmla="*/ 0 w 2279742"/>
              <a:gd name="connsiteY0" fmla="*/ 0 h 1267785"/>
              <a:gd name="connsiteX1" fmla="*/ 138700 w 2279742"/>
              <a:gd name="connsiteY1" fmla="*/ 0 h 1267785"/>
              <a:gd name="connsiteX2" fmla="*/ 138700 w 2279742"/>
              <a:gd name="connsiteY2" fmla="*/ 1078193 h 1267785"/>
              <a:gd name="connsiteX3" fmla="*/ 2002733 w 2279742"/>
              <a:gd name="connsiteY3" fmla="*/ 0 h 1267785"/>
              <a:gd name="connsiteX4" fmla="*/ 2279742 w 2279742"/>
              <a:gd name="connsiteY4" fmla="*/ 0 h 1267785"/>
              <a:gd name="connsiteX5" fmla="*/ 104026 w 2279742"/>
              <a:gd name="connsiteY5" fmla="*/ 1258503 h 1267785"/>
              <a:gd name="connsiteX6" fmla="*/ 69351 w 2279742"/>
              <a:gd name="connsiteY6" fmla="*/ 1267785 h 1267785"/>
              <a:gd name="connsiteX7" fmla="*/ 0 w 2279742"/>
              <a:gd name="connsiteY7" fmla="*/ 1198436 h 1267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79742" h="1267785">
                <a:moveTo>
                  <a:pt x="0" y="0"/>
                </a:moveTo>
                <a:lnTo>
                  <a:pt x="138700" y="0"/>
                </a:lnTo>
                <a:lnTo>
                  <a:pt x="138700" y="1078193"/>
                </a:lnTo>
                <a:lnTo>
                  <a:pt x="2002733" y="0"/>
                </a:lnTo>
                <a:lnTo>
                  <a:pt x="2279742" y="0"/>
                </a:lnTo>
                <a:lnTo>
                  <a:pt x="104026" y="1258503"/>
                </a:lnTo>
                <a:cubicBezTo>
                  <a:pt x="93484" y="1264595"/>
                  <a:pt x="81523" y="1267796"/>
                  <a:pt x="69351" y="1267785"/>
                </a:cubicBezTo>
                <a:cubicBezTo>
                  <a:pt x="31049" y="1267785"/>
                  <a:pt x="0" y="1236737"/>
                  <a:pt x="0" y="1198436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AD3811F5-514E-49A4-B382-673ED228A4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229605" y="514898"/>
            <a:ext cx="2393351" cy="232842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66A0658-1CC4-4B0D-AAB7-A702286AFB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1785759" y="183933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Arc 44">
            <a:extLst>
              <a:ext uri="{FF2B5EF4-FFF2-40B4-BE49-F238E27FC236}">
                <a16:creationId xmlns:a16="http://schemas.microsoft.com/office/drawing/2014/main" id="{C36A08F5-3B56-47C5-A371-9187BE56E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6568884" y="4203427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4F0DEB3-8EA9-41D6-AA84-6969DBA896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561" y="2744662"/>
            <a:ext cx="6589707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3. Model Choice </a:t>
            </a:r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067AD921-1CEE-4C1B-9AA3-C66D908DD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05549" y="2949740"/>
            <a:ext cx="1186451" cy="1771650"/>
          </a:xfrm>
          <a:custGeom>
            <a:avLst/>
            <a:gdLst>
              <a:gd name="connsiteX0" fmla="*/ 61913 w 1186451"/>
              <a:gd name="connsiteY0" fmla="*/ 0 h 1771650"/>
              <a:gd name="connsiteX1" fmla="*/ 1186451 w 1186451"/>
              <a:gd name="connsiteY1" fmla="*/ 0 h 1771650"/>
              <a:gd name="connsiteX2" fmla="*/ 1186451 w 1186451"/>
              <a:gd name="connsiteY2" fmla="*/ 123825 h 1771650"/>
              <a:gd name="connsiteX3" fmla="*/ 123825 w 1186451"/>
              <a:gd name="connsiteY3" fmla="*/ 123825 h 1771650"/>
              <a:gd name="connsiteX4" fmla="*/ 123825 w 1186451"/>
              <a:gd name="connsiteY4" fmla="*/ 1647825 h 1771650"/>
              <a:gd name="connsiteX5" fmla="*/ 1186451 w 1186451"/>
              <a:gd name="connsiteY5" fmla="*/ 1647825 h 1771650"/>
              <a:gd name="connsiteX6" fmla="*/ 1186451 w 1186451"/>
              <a:gd name="connsiteY6" fmla="*/ 1771650 h 1771650"/>
              <a:gd name="connsiteX7" fmla="*/ 61913 w 1186451"/>
              <a:gd name="connsiteY7" fmla="*/ 1771650 h 1771650"/>
              <a:gd name="connsiteX8" fmla="*/ 0 w 1186451"/>
              <a:gd name="connsiteY8" fmla="*/ 1709738 h 1771650"/>
              <a:gd name="connsiteX9" fmla="*/ 0 w 1186451"/>
              <a:gd name="connsiteY9" fmla="*/ 61913 h 1771650"/>
              <a:gd name="connsiteX10" fmla="*/ 61913 w 1186451"/>
              <a:gd name="connsiteY10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6451" h="1771650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682242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6973D1-1CF9-4543-AADC-B067475477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Model Choice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323D21-101E-4896-8E8C-ACAF8D511F1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/>
              <a:t>ResNet 34</a:t>
            </a:r>
          </a:p>
          <a:p>
            <a:r>
              <a:rPr lang="en-US"/>
              <a:t>EfficientNetB0</a:t>
            </a:r>
          </a:p>
          <a:p>
            <a:r>
              <a:rPr lang="en-US"/>
              <a:t>EfficientNetB4</a:t>
            </a:r>
            <a:endParaRPr lang="en-US" dirty="0"/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484AD81C-AB22-4E50-9335-D96782F4BA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0188" y="997687"/>
            <a:ext cx="5100743" cy="486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3457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DCCDC-F949-4CDE-AE85-1191A525D3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Customized Loss Function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1685AD-94EA-4647-B58F-8EF8D07C94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Learn how to predict …</a:t>
            </a:r>
          </a:p>
          <a:p>
            <a:pPr lvl="1"/>
            <a:r>
              <a:rPr lang="en-US" dirty="0"/>
              <a:t>Ploidy Status</a:t>
            </a:r>
          </a:p>
          <a:p>
            <a:pPr lvl="1"/>
            <a:r>
              <a:rPr lang="en-US" dirty="0"/>
              <a:t>Trophectoderm Scores</a:t>
            </a:r>
          </a:p>
          <a:p>
            <a:pPr lvl="1"/>
            <a:r>
              <a:rPr lang="en-US" dirty="0"/>
              <a:t>ICM Scores</a:t>
            </a:r>
          </a:p>
          <a:p>
            <a:pPr lvl="1"/>
            <a:r>
              <a:rPr lang="en-US" dirty="0"/>
              <a:t>Expansion Scores</a:t>
            </a:r>
          </a:p>
          <a:p>
            <a:pPr lvl="1"/>
            <a:r>
              <a:rPr lang="en-US" dirty="0" err="1"/>
              <a:t>Etc</a:t>
            </a:r>
            <a:r>
              <a:rPr lang="en-US" dirty="0"/>
              <a:t>…</a:t>
            </a:r>
          </a:p>
          <a:p>
            <a:pPr lvl="1"/>
            <a:endParaRPr lang="en-US" dirty="0"/>
          </a:p>
          <a:p>
            <a:r>
              <a:rPr lang="en-US" dirty="0"/>
              <a:t>All at the same time</a:t>
            </a:r>
          </a:p>
          <a:p>
            <a:pPr lvl="1"/>
            <a:r>
              <a:rPr lang="en-US" dirty="0"/>
              <a:t>Make sure we learn all the features</a:t>
            </a:r>
          </a:p>
          <a:p>
            <a:pPr lvl="1"/>
            <a:r>
              <a:rPr lang="en-US" i="1" dirty="0"/>
              <a:t>Loss = c</a:t>
            </a:r>
            <a:r>
              <a:rPr lang="en-US" i="1" baseline="-25000" dirty="0"/>
              <a:t>1</a:t>
            </a:r>
            <a:r>
              <a:rPr lang="en-US" i="1" dirty="0"/>
              <a:t> *</a:t>
            </a:r>
            <a:r>
              <a:rPr lang="en-US" i="1" dirty="0" err="1"/>
              <a:t>mse</a:t>
            </a:r>
            <a:r>
              <a:rPr lang="en-US" i="1" dirty="0"/>
              <a:t>(TE) + c</a:t>
            </a:r>
            <a:r>
              <a:rPr lang="en-US" i="1" baseline="-25000" dirty="0"/>
              <a:t>2 </a:t>
            </a:r>
            <a:r>
              <a:rPr lang="en-US" i="1" dirty="0"/>
              <a:t>*</a:t>
            </a:r>
            <a:r>
              <a:rPr lang="en-US" i="1" dirty="0" err="1"/>
              <a:t>mse</a:t>
            </a:r>
            <a:r>
              <a:rPr lang="en-US" i="1" dirty="0"/>
              <a:t>(ICM) + c</a:t>
            </a:r>
            <a:r>
              <a:rPr lang="en-US" i="1" baseline="-25000" dirty="0"/>
              <a:t>3</a:t>
            </a:r>
            <a:r>
              <a:rPr lang="en-US" i="1" dirty="0"/>
              <a:t>*</a:t>
            </a:r>
            <a:r>
              <a:rPr lang="en-US" i="1" dirty="0" err="1"/>
              <a:t>mse</a:t>
            </a:r>
            <a:r>
              <a:rPr lang="en-US" i="1" dirty="0"/>
              <a:t>(Expansion) + cross-entropy(ploidy status)</a:t>
            </a:r>
          </a:p>
        </p:txBody>
      </p:sp>
    </p:spTree>
    <p:extLst>
      <p:ext uri="{BB962C8B-B14F-4D97-AF65-F5344CB8AC3E}">
        <p14:creationId xmlns:p14="http://schemas.microsoft.com/office/powerpoint/2010/main" val="14024893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8A7BA06D-B3FF-4E91-8639-B4569AE3A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Arc 33">
            <a:extLst>
              <a:ext uri="{FF2B5EF4-FFF2-40B4-BE49-F238E27FC236}">
                <a16:creationId xmlns:a16="http://schemas.microsoft.com/office/drawing/2014/main" id="{2B30C86D-5A07-48BC-9C9D-6F9A2DB1E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8930EBA3-4D2E-42E8-B828-834555328D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Arc 37">
            <a:extLst>
              <a:ext uri="{FF2B5EF4-FFF2-40B4-BE49-F238E27FC236}">
                <a16:creationId xmlns:a16="http://schemas.microsoft.com/office/drawing/2014/main" id="{E58B2195-5055-402F-A3E7-53FF0E498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25836" y="775849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69CDEE-0225-4F88-9BD4-6DF98EFE8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7732" y="1092195"/>
            <a:ext cx="5130798" cy="164429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Addressing Ploidy Status of Blastocysts</a:t>
            </a:r>
          </a:p>
        </p:txBody>
      </p:sp>
      <p:pic>
        <p:nvPicPr>
          <p:cNvPr id="16" name="Picture 15" descr="A screenshot of a cell phone&#10;&#10;Description automatically generated">
            <a:extLst>
              <a:ext uri="{FF2B5EF4-FFF2-40B4-BE49-F238E27FC236}">
                <a16:creationId xmlns:a16="http://schemas.microsoft.com/office/drawing/2014/main" id="{82C97234-1E9D-49F4-9DD5-D673E08C0F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494" y="1241847"/>
            <a:ext cx="6529194" cy="5043802"/>
          </a:xfrm>
          <a:custGeom>
            <a:avLst/>
            <a:gdLst/>
            <a:ahLst/>
            <a:cxnLst/>
            <a:rect l="l" t="t" r="r" b="b"/>
            <a:pathLst>
              <a:path w="6094252" h="6857998">
                <a:moveTo>
                  <a:pt x="0" y="0"/>
                </a:moveTo>
                <a:lnTo>
                  <a:pt x="5898122" y="0"/>
                </a:lnTo>
                <a:cubicBezTo>
                  <a:pt x="6006442" y="0"/>
                  <a:pt x="6094252" y="87810"/>
                  <a:pt x="6094252" y="196130"/>
                </a:cubicBezTo>
                <a:lnTo>
                  <a:pt x="6094252" y="6661869"/>
                </a:lnTo>
                <a:cubicBezTo>
                  <a:pt x="6094252" y="6756649"/>
                  <a:pt x="6027023" y="6835726"/>
                  <a:pt x="5937649" y="6854015"/>
                </a:cubicBezTo>
                <a:lnTo>
                  <a:pt x="5898132" y="6857998"/>
                </a:lnTo>
                <a:lnTo>
                  <a:pt x="0" y="6857998"/>
                </a:lnTo>
                <a:close/>
              </a:path>
            </a:pathLst>
          </a:custGeom>
        </p:spPr>
      </p:pic>
      <p:sp>
        <p:nvSpPr>
          <p:cNvPr id="40" name="Oval 39">
            <a:extLst>
              <a:ext uri="{FF2B5EF4-FFF2-40B4-BE49-F238E27FC236}">
                <a16:creationId xmlns:a16="http://schemas.microsoft.com/office/drawing/2014/main" id="{528AA953-F4F9-4DC5-97C7-491F4AF937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97079" y="5607717"/>
            <a:ext cx="513442" cy="499514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61018498-9DA5-43A9-8C82-365F5415A9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47112" y="3281082"/>
            <a:ext cx="4206687" cy="240428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Soft Labeling for Aneuploids</a:t>
            </a:r>
          </a:p>
          <a:p>
            <a:pPr marL="0" indent="0">
              <a:buNone/>
            </a:pPr>
            <a:endParaRPr lang="en-US" sz="1000" dirty="0"/>
          </a:p>
          <a:p>
            <a:pPr lvl="1"/>
            <a:r>
              <a:rPr lang="en-US" sz="1800" dirty="0"/>
              <a:t>Mosaicism</a:t>
            </a:r>
          </a:p>
          <a:p>
            <a:pPr lvl="1"/>
            <a:r>
              <a:rPr lang="en-US" sz="1800" dirty="0"/>
              <a:t>We are not sure what their true label is!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A9EA842-2D44-4B87-9AE8-151C219E356D}"/>
              </a:ext>
            </a:extLst>
          </p:cNvPr>
          <p:cNvSpPr txBox="1"/>
          <p:nvPr/>
        </p:nvSpPr>
        <p:spPr>
          <a:xfrm>
            <a:off x="344384" y="354793"/>
            <a:ext cx="651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TBD</a:t>
            </a:r>
          </a:p>
        </p:txBody>
      </p:sp>
    </p:spTree>
    <p:extLst>
      <p:ext uri="{BB962C8B-B14F-4D97-AF65-F5344CB8AC3E}">
        <p14:creationId xmlns:p14="http://schemas.microsoft.com/office/powerpoint/2010/main" val="15090645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8A7BA06D-B3FF-4E91-8639-B4569AE3A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Arc 33">
            <a:extLst>
              <a:ext uri="{FF2B5EF4-FFF2-40B4-BE49-F238E27FC236}">
                <a16:creationId xmlns:a16="http://schemas.microsoft.com/office/drawing/2014/main" id="{2B30C86D-5A07-48BC-9C9D-6F9A2DB1E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46F1F2C8-798B-4CCE-A851-94AFAF350B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4F0DEB3-8EA9-41D6-AA84-6969DBA896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0908" y="1220919"/>
            <a:ext cx="5425781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4. Performance</a:t>
            </a: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755E9CD0-04B0-4A3C-B291-AD913379C7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1DD8BF3B-6066-418C-8D1A-75C5E396FC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2624479"/>
            <a:ext cx="812427" cy="812427"/>
          </a:xfrm>
          <a:prstGeom prst="ellipse">
            <a:avLst/>
          </a:prstGeom>
          <a:noFill/>
          <a:ln w="1270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2" name="Block Arc 41">
            <a:extLst>
              <a:ext uri="{FF2B5EF4-FFF2-40B4-BE49-F238E27FC236}">
                <a16:creationId xmlns:a16="http://schemas.microsoft.com/office/drawing/2014/main" id="{80BC66F9-7A74-4286-AD22-1174052CC2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912417" y="1202394"/>
            <a:ext cx="2387600" cy="2387600"/>
          </a:xfrm>
          <a:prstGeom prst="blockArc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D8142CC3-2B5C-48E6-9DF0-6C8ACBAF23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0"/>
            <a:ext cx="2315251" cy="1550992"/>
          </a:xfrm>
          <a:custGeom>
            <a:avLst/>
            <a:gdLst>
              <a:gd name="connsiteX0" fmla="*/ 0 w 2315251"/>
              <a:gd name="connsiteY0" fmla="*/ 0 h 1550992"/>
              <a:gd name="connsiteX1" fmla="*/ 138700 w 2315251"/>
              <a:gd name="connsiteY1" fmla="*/ 0 h 1550992"/>
              <a:gd name="connsiteX2" fmla="*/ 138700 w 2315251"/>
              <a:gd name="connsiteY2" fmla="*/ 1361400 h 1550992"/>
              <a:gd name="connsiteX3" fmla="*/ 2107387 w 2315251"/>
              <a:gd name="connsiteY3" fmla="*/ 222673 h 1550992"/>
              <a:gd name="connsiteX4" fmla="*/ 1722420 w 2315251"/>
              <a:gd name="connsiteY4" fmla="*/ 0 h 1550992"/>
              <a:gd name="connsiteX5" fmla="*/ 1999436 w 2315251"/>
              <a:gd name="connsiteY5" fmla="*/ 0 h 1550992"/>
              <a:gd name="connsiteX6" fmla="*/ 2280549 w 2315251"/>
              <a:gd name="connsiteY6" fmla="*/ 162605 h 1550992"/>
              <a:gd name="connsiteX7" fmla="*/ 2305953 w 2315251"/>
              <a:gd name="connsiteY7" fmla="*/ 257336 h 1550992"/>
              <a:gd name="connsiteX8" fmla="*/ 2280549 w 2315251"/>
              <a:gd name="connsiteY8" fmla="*/ 282740 h 1550992"/>
              <a:gd name="connsiteX9" fmla="*/ 104026 w 2315251"/>
              <a:gd name="connsiteY9" fmla="*/ 1541710 h 1550992"/>
              <a:gd name="connsiteX10" fmla="*/ 69351 w 2315251"/>
              <a:gd name="connsiteY10" fmla="*/ 1550992 h 1550992"/>
              <a:gd name="connsiteX11" fmla="*/ 0 w 2315251"/>
              <a:gd name="connsiteY11" fmla="*/ 1481643 h 1550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15251" h="1550992">
                <a:moveTo>
                  <a:pt x="0" y="0"/>
                </a:moveTo>
                <a:lnTo>
                  <a:pt x="138700" y="0"/>
                </a:lnTo>
                <a:lnTo>
                  <a:pt x="138700" y="1361400"/>
                </a:lnTo>
                <a:lnTo>
                  <a:pt x="2107387" y="222673"/>
                </a:lnTo>
                <a:lnTo>
                  <a:pt x="1722420" y="0"/>
                </a:lnTo>
                <a:lnTo>
                  <a:pt x="1999436" y="0"/>
                </a:lnTo>
                <a:lnTo>
                  <a:pt x="2280549" y="162605"/>
                </a:lnTo>
                <a:cubicBezTo>
                  <a:pt x="2313720" y="181745"/>
                  <a:pt x="2325104" y="224155"/>
                  <a:pt x="2305953" y="257336"/>
                </a:cubicBezTo>
                <a:cubicBezTo>
                  <a:pt x="2299872" y="267889"/>
                  <a:pt x="2291101" y="276648"/>
                  <a:pt x="2280549" y="282740"/>
                </a:cubicBezTo>
                <a:lnTo>
                  <a:pt x="104026" y="1541710"/>
                </a:lnTo>
                <a:cubicBezTo>
                  <a:pt x="93484" y="1547802"/>
                  <a:pt x="81523" y="1551003"/>
                  <a:pt x="69351" y="1550992"/>
                </a:cubicBezTo>
                <a:cubicBezTo>
                  <a:pt x="31049" y="1550992"/>
                  <a:pt x="0" y="1519944"/>
                  <a:pt x="0" y="1481643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7B2D303B-3DD0-4319-9EAD-361847FEC7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724638" y="1331572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46A89C79-8EF3-4AF9-B3D9-59A883F41C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05550" y="4112081"/>
            <a:ext cx="1186451" cy="1771650"/>
          </a:xfrm>
          <a:custGeom>
            <a:avLst/>
            <a:gdLst>
              <a:gd name="connsiteX0" fmla="*/ 61913 w 1186451"/>
              <a:gd name="connsiteY0" fmla="*/ 0 h 1771650"/>
              <a:gd name="connsiteX1" fmla="*/ 1186451 w 1186451"/>
              <a:gd name="connsiteY1" fmla="*/ 0 h 1771650"/>
              <a:gd name="connsiteX2" fmla="*/ 1186451 w 1186451"/>
              <a:gd name="connsiteY2" fmla="*/ 123825 h 1771650"/>
              <a:gd name="connsiteX3" fmla="*/ 123825 w 1186451"/>
              <a:gd name="connsiteY3" fmla="*/ 123825 h 1771650"/>
              <a:gd name="connsiteX4" fmla="*/ 123825 w 1186451"/>
              <a:gd name="connsiteY4" fmla="*/ 1647825 h 1771650"/>
              <a:gd name="connsiteX5" fmla="*/ 1186451 w 1186451"/>
              <a:gd name="connsiteY5" fmla="*/ 1647825 h 1771650"/>
              <a:gd name="connsiteX6" fmla="*/ 1186451 w 1186451"/>
              <a:gd name="connsiteY6" fmla="*/ 1771650 h 1771650"/>
              <a:gd name="connsiteX7" fmla="*/ 61913 w 1186451"/>
              <a:gd name="connsiteY7" fmla="*/ 1771650 h 1771650"/>
              <a:gd name="connsiteX8" fmla="*/ 0 w 1186451"/>
              <a:gd name="connsiteY8" fmla="*/ 1709738 h 1771650"/>
              <a:gd name="connsiteX9" fmla="*/ 0 w 1186451"/>
              <a:gd name="connsiteY9" fmla="*/ 61913 h 1771650"/>
              <a:gd name="connsiteX10" fmla="*/ 61913 w 1186451"/>
              <a:gd name="connsiteY10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6451" h="1771650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0" name="Arc 49">
            <a:extLst>
              <a:ext uri="{FF2B5EF4-FFF2-40B4-BE49-F238E27FC236}">
                <a16:creationId xmlns:a16="http://schemas.microsoft.com/office/drawing/2014/main" id="{EFE5CE34-4543-42E5-B82C-1F3D12422C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992895">
            <a:off x="6086940" y="4145122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72AF41FE-63D7-4695-81D2-66D2510E4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4962670"/>
            <a:ext cx="2643352" cy="1895331"/>
          </a:xfrm>
          <a:custGeom>
            <a:avLst/>
            <a:gdLst>
              <a:gd name="connsiteX0" fmla="*/ 1321676 w 2643352"/>
              <a:gd name="connsiteY0" fmla="*/ 0 h 1895331"/>
              <a:gd name="connsiteX1" fmla="*/ 2643352 w 2643352"/>
              <a:gd name="connsiteY1" fmla="*/ 1321676 h 1895331"/>
              <a:gd name="connsiteX2" fmla="*/ 2539488 w 2643352"/>
              <a:gd name="connsiteY2" fmla="*/ 1836132 h 1895331"/>
              <a:gd name="connsiteX3" fmla="*/ 2510970 w 2643352"/>
              <a:gd name="connsiteY3" fmla="*/ 1895331 h 1895331"/>
              <a:gd name="connsiteX4" fmla="*/ 132382 w 2643352"/>
              <a:gd name="connsiteY4" fmla="*/ 1895331 h 1895331"/>
              <a:gd name="connsiteX5" fmla="*/ 103864 w 2643352"/>
              <a:gd name="connsiteY5" fmla="*/ 1836132 h 1895331"/>
              <a:gd name="connsiteX6" fmla="*/ 0 w 2643352"/>
              <a:gd name="connsiteY6" fmla="*/ 1321676 h 1895331"/>
              <a:gd name="connsiteX7" fmla="*/ 1321676 w 2643352"/>
              <a:gd name="connsiteY7" fmla="*/ 0 h 1895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43352" h="1895331">
                <a:moveTo>
                  <a:pt x="1321676" y="0"/>
                </a:moveTo>
                <a:cubicBezTo>
                  <a:pt x="2051617" y="0"/>
                  <a:pt x="2643352" y="591735"/>
                  <a:pt x="2643352" y="1321676"/>
                </a:cubicBezTo>
                <a:cubicBezTo>
                  <a:pt x="2643352" y="1504161"/>
                  <a:pt x="2606369" y="1678009"/>
                  <a:pt x="2539488" y="1836132"/>
                </a:cubicBezTo>
                <a:lnTo>
                  <a:pt x="2510970" y="1895331"/>
                </a:lnTo>
                <a:lnTo>
                  <a:pt x="132382" y="1895331"/>
                </a:lnTo>
                <a:lnTo>
                  <a:pt x="103864" y="1836132"/>
                </a:lnTo>
                <a:cubicBezTo>
                  <a:pt x="36984" y="1678009"/>
                  <a:pt x="0" y="1504161"/>
                  <a:pt x="0" y="1321676"/>
                </a:cubicBezTo>
                <a:cubicBezTo>
                  <a:pt x="0" y="591735"/>
                  <a:pt x="591735" y="0"/>
                  <a:pt x="132167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987098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B68279-7BC4-4193-A0B2-44C17B8EB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Potential Challenges to the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13B9AD-AE28-4D12-AD06-DB45BA1468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Non-invasiveness</a:t>
            </a:r>
          </a:p>
          <a:p>
            <a:pPr lvl="1"/>
            <a:r>
              <a:rPr lang="en-US" dirty="0"/>
              <a:t>Limited Access to Information</a:t>
            </a:r>
          </a:p>
          <a:p>
            <a:pPr lvl="2"/>
            <a:r>
              <a:rPr lang="en-US" dirty="0"/>
              <a:t>No genetic information</a:t>
            </a:r>
          </a:p>
          <a:p>
            <a:r>
              <a:rPr lang="en-US" dirty="0"/>
              <a:t>High SNR</a:t>
            </a:r>
          </a:p>
          <a:p>
            <a:pPr lvl="1"/>
            <a:r>
              <a:rPr lang="en-US" dirty="0"/>
              <a:t>Biological Information</a:t>
            </a:r>
          </a:p>
          <a:p>
            <a:pPr lvl="1"/>
            <a:r>
              <a:rPr lang="en-US" dirty="0"/>
              <a:t>Probabilistic Approaches</a:t>
            </a:r>
          </a:p>
          <a:p>
            <a:r>
              <a:rPr lang="en-US" dirty="0"/>
              <a:t>Potential Mislabeling of Datapoints</a:t>
            </a:r>
          </a:p>
          <a:p>
            <a:pPr lvl="1"/>
            <a:r>
              <a:rPr lang="en-US" dirty="0"/>
              <a:t>Due to Mosaicism, some cells labelled as Aneuploid might as well be Euploid</a:t>
            </a:r>
          </a:p>
        </p:txBody>
      </p:sp>
    </p:spTree>
    <p:extLst>
      <p:ext uri="{BB962C8B-B14F-4D97-AF65-F5344CB8AC3E}">
        <p14:creationId xmlns:p14="http://schemas.microsoft.com/office/powerpoint/2010/main" val="7813122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A7BA06D-B3FF-4E91-8639-B4569AE3A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2B30C86D-5A07-48BC-9C9D-6F9A2DB1E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E2CFBC99-FB8F-41F7-A81D-A5288D688D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E24F4AA-FFAA-49FA-9D3C-CFE3D1E8FE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393" r="-1" b="22037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1EF86BFA-9133-4F6B-98BE-1CBB87EB62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307" y="3666683"/>
            <a:ext cx="12188952" cy="3191317"/>
          </a:xfrm>
          <a:prstGeom prst="rect">
            <a:avLst/>
          </a:prstGeom>
          <a:gradFill>
            <a:gsLst>
              <a:gs pos="42000">
                <a:schemeClr val="bg1">
                  <a:alpha val="23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36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E187782-68F1-4545-B563-6F815A06A6E1}"/>
              </a:ext>
            </a:extLst>
          </p:cNvPr>
          <p:cNvSpPr txBox="1"/>
          <p:nvPr/>
        </p:nvSpPr>
        <p:spPr>
          <a:xfrm>
            <a:off x="964916" y="2028616"/>
            <a:ext cx="4487868" cy="280076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US" sz="4400" dirty="0">
                <a:latin typeface="+mj-lt"/>
              </a:rPr>
              <a:t>Data</a:t>
            </a:r>
          </a:p>
          <a:p>
            <a:pPr marL="514350" indent="-514350">
              <a:buAutoNum type="arabicPeriod"/>
            </a:pPr>
            <a:r>
              <a:rPr lang="en-US" sz="4400" dirty="0">
                <a:latin typeface="+mj-lt"/>
              </a:rPr>
              <a:t>Preprocessing</a:t>
            </a:r>
          </a:p>
          <a:p>
            <a:pPr marL="514350" indent="-514350">
              <a:buAutoNum type="arabicPeriod"/>
            </a:pPr>
            <a:r>
              <a:rPr lang="en-US" sz="4400" dirty="0">
                <a:latin typeface="+mj-lt"/>
              </a:rPr>
              <a:t>Model Choice</a:t>
            </a:r>
          </a:p>
          <a:p>
            <a:pPr marL="514350" indent="-514350">
              <a:buAutoNum type="arabicPeriod"/>
            </a:pPr>
            <a:r>
              <a:rPr lang="en-US" sz="4400" dirty="0">
                <a:latin typeface="+mj-lt"/>
              </a:rPr>
              <a:t>Performance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386631-DBD9-4054-BDBC-02849869C801}"/>
              </a:ext>
            </a:extLst>
          </p:cNvPr>
          <p:cNvSpPr txBox="1"/>
          <p:nvPr/>
        </p:nvSpPr>
        <p:spPr>
          <a:xfrm>
            <a:off x="964917" y="888489"/>
            <a:ext cx="2098918" cy="76944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4400" dirty="0">
                <a:latin typeface="+mj-lt"/>
              </a:rPr>
              <a:t>Contents</a:t>
            </a:r>
          </a:p>
        </p:txBody>
      </p:sp>
    </p:spTree>
    <p:extLst>
      <p:ext uri="{BB962C8B-B14F-4D97-AF65-F5344CB8AC3E}">
        <p14:creationId xmlns:p14="http://schemas.microsoft.com/office/powerpoint/2010/main" val="26261565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: Shape 6">
            <a:extLst>
              <a:ext uri="{FF2B5EF4-FFF2-40B4-BE49-F238E27FC236}">
                <a16:creationId xmlns:a16="http://schemas.microsoft.com/office/drawing/2014/main" id="{8A7BA06D-B3FF-4E91-8639-B4569AE3A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Arc 8">
            <a:extLst>
              <a:ext uri="{FF2B5EF4-FFF2-40B4-BE49-F238E27FC236}">
                <a16:creationId xmlns:a16="http://schemas.microsoft.com/office/drawing/2014/main" id="{2B30C86D-5A07-48BC-9C9D-6F9A2DB1E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4" name="Rectangle 10">
            <a:extLst>
              <a:ext uri="{FF2B5EF4-FFF2-40B4-BE49-F238E27FC236}">
                <a16:creationId xmlns:a16="http://schemas.microsoft.com/office/drawing/2014/main" id="{D278ADA9-6383-4BDD-80D2-8899A40268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Rectangle 12">
            <a:extLst>
              <a:ext uri="{FF2B5EF4-FFF2-40B4-BE49-F238E27FC236}">
                <a16:creationId xmlns:a16="http://schemas.microsoft.com/office/drawing/2014/main" id="{484B7147-B0F6-40ED-B5A2-FF72BC8198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Rectangle 14">
            <a:extLst>
              <a:ext uri="{FF2B5EF4-FFF2-40B4-BE49-F238E27FC236}">
                <a16:creationId xmlns:a16="http://schemas.microsoft.com/office/drawing/2014/main" id="{B36D2DE0-0628-4A9A-A59D-7BA8B5EB30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Oval 16">
            <a:extLst>
              <a:ext uri="{FF2B5EF4-FFF2-40B4-BE49-F238E27FC236}">
                <a16:creationId xmlns:a16="http://schemas.microsoft.com/office/drawing/2014/main" id="{48E405C9-94BE-41DA-928C-DEC9A8550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15929" y="148929"/>
            <a:ext cx="6560142" cy="656014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EA62A4-FE9C-4F67-9024-CC489B544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5031" y="1380754"/>
            <a:ext cx="5561938" cy="251351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1. Data</a:t>
            </a:r>
          </a:p>
        </p:txBody>
      </p:sp>
      <p:sp>
        <p:nvSpPr>
          <p:cNvPr id="28" name="Arc 18">
            <a:extLst>
              <a:ext uri="{FF2B5EF4-FFF2-40B4-BE49-F238E27FC236}">
                <a16:creationId xmlns:a16="http://schemas.microsoft.com/office/drawing/2014/main" id="{D2091A72-D5BB-42AC-8FD3-F7747D9086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9222429" flipV="1">
            <a:off x="2494119" y="6170"/>
            <a:ext cx="6816262" cy="6816262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2">
                <a:lumMod val="75000"/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6ED12BFC-A737-46AF-8411-481112D54B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00995" y="5310973"/>
            <a:ext cx="705948" cy="686798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820976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B9C3D0-25E6-4B90-80FE-65FDC4174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(size: ~10k)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E7E318-E007-4FC7-ADB5-F82B60C6889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Metadata</a:t>
            </a:r>
          </a:p>
          <a:p>
            <a:r>
              <a:rPr lang="en-US" sz="2400" dirty="0"/>
              <a:t>Patient Age</a:t>
            </a:r>
          </a:p>
          <a:p>
            <a:r>
              <a:rPr lang="en-US" sz="2400" dirty="0" err="1"/>
              <a:t>Morphokinetics</a:t>
            </a:r>
            <a:endParaRPr lang="en-US" sz="2400" dirty="0"/>
          </a:p>
          <a:p>
            <a:r>
              <a:rPr lang="en-US" sz="2400" dirty="0"/>
              <a:t>Quality Scores</a:t>
            </a:r>
          </a:p>
          <a:p>
            <a:pPr lvl="1"/>
            <a:r>
              <a:rPr lang="en-US" sz="2000" dirty="0"/>
              <a:t>Veeck &amp; </a:t>
            </a:r>
            <a:r>
              <a:rPr lang="en-US" sz="2000" dirty="0" err="1"/>
              <a:t>Zaninovic</a:t>
            </a:r>
            <a:r>
              <a:rPr lang="en-US" sz="2000" dirty="0"/>
              <a:t> scoring</a:t>
            </a:r>
          </a:p>
          <a:p>
            <a:pPr lvl="1"/>
            <a:r>
              <a:rPr lang="en-US" sz="2000" dirty="0"/>
              <a:t>Blastocyst Scores</a:t>
            </a:r>
          </a:p>
          <a:p>
            <a:pPr lvl="1"/>
            <a:r>
              <a:rPr lang="en-US" sz="2000" dirty="0"/>
              <a:t>Inner Cell Mass / Trophectoderm Score</a:t>
            </a:r>
          </a:p>
          <a:p>
            <a:pPr lvl="1"/>
            <a:r>
              <a:rPr lang="en-US" sz="2000" dirty="0"/>
              <a:t>Expansion Scores</a:t>
            </a:r>
          </a:p>
          <a:p>
            <a:pPr lvl="1"/>
            <a:r>
              <a:rPr lang="en-US" sz="2000" dirty="0"/>
              <a:t>Different Metrics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B47E52B-D2FA-4D54-B20A-A349A6B943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2" y="1825625"/>
            <a:ext cx="5181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Image (500x500 pixels)</a:t>
            </a:r>
          </a:p>
          <a:p>
            <a:r>
              <a:rPr lang="en-US" sz="2400" dirty="0"/>
              <a:t>Blastocyst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6" descr="A picture containing bottle, sitting, photo, car&#10;&#10;Description automatically generated">
            <a:extLst>
              <a:ext uri="{FF2B5EF4-FFF2-40B4-BE49-F238E27FC236}">
                <a16:creationId xmlns:a16="http://schemas.microsoft.com/office/drawing/2014/main" id="{F0563E43-2295-4E33-AD08-51778A1F69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7621" y="3056753"/>
            <a:ext cx="2910761" cy="2910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0309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4A2ABAE-B7F3-459D-95DE-BE3A2A92C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Exploration (Metadata)</a:t>
            </a:r>
            <a:br>
              <a:rPr lang="en-US" dirty="0"/>
            </a:br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75F8E99-AC5D-45E3-B262-74E43A33CCE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Class Distribution</a:t>
            </a:r>
          </a:p>
          <a:p>
            <a:pPr lvl="1"/>
            <a:r>
              <a:rPr lang="en-US" sz="1600" dirty="0"/>
              <a:t>Biggest Chunk: EUP, </a:t>
            </a:r>
            <a:r>
              <a:rPr lang="en-US" sz="1600" dirty="0" err="1"/>
              <a:t>CxA</a:t>
            </a:r>
            <a:endParaRPr lang="en-US" sz="1600" dirty="0"/>
          </a:p>
          <a:p>
            <a:r>
              <a:rPr lang="en-US" sz="1800" dirty="0"/>
              <a:t>Most Important Metadata Feature is Age of the patient</a:t>
            </a:r>
          </a:p>
          <a:p>
            <a:pPr lvl="1"/>
            <a:r>
              <a:rPr lang="en-US" sz="1600" dirty="0"/>
              <a:t>Both by T-test (****: p-value &lt; 10</a:t>
            </a:r>
            <a:r>
              <a:rPr lang="en-US" sz="1600" baseline="30000" dirty="0"/>
              <a:t>-21</a:t>
            </a:r>
            <a:r>
              <a:rPr lang="en-US" sz="1600" dirty="0"/>
              <a:t>) and by </a:t>
            </a:r>
            <a:r>
              <a:rPr lang="en-US" sz="1600" dirty="0" err="1"/>
              <a:t>XGBoost</a:t>
            </a:r>
            <a:r>
              <a:rPr lang="en-US" sz="1600" dirty="0"/>
              <a:t> feature importance</a:t>
            </a:r>
          </a:p>
          <a:p>
            <a:r>
              <a:rPr lang="en-US" sz="1800" dirty="0"/>
              <a:t>Can Achieve 50% accuracy based on </a:t>
            </a:r>
            <a:r>
              <a:rPr lang="en-US" sz="1800" dirty="0" err="1"/>
              <a:t>XGBoost</a:t>
            </a:r>
            <a:r>
              <a:rPr lang="en-US" sz="1800" dirty="0"/>
              <a:t> w/ Metadata Only</a:t>
            </a:r>
          </a:p>
        </p:txBody>
      </p:sp>
      <p:graphicFrame>
        <p:nvGraphicFramePr>
          <p:cNvPr id="22" name="Object 21">
            <a:extLst>
              <a:ext uri="{FF2B5EF4-FFF2-40B4-BE49-F238E27FC236}">
                <a16:creationId xmlns:a16="http://schemas.microsoft.com/office/drawing/2014/main" id="{905EB1AB-F99F-41DF-A681-8620752DF64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71477755"/>
              </p:ext>
            </p:extLst>
          </p:nvPr>
        </p:nvGraphicFramePr>
        <p:xfrm>
          <a:off x="720751" y="1690688"/>
          <a:ext cx="5375249" cy="41536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7" name="Acrobat Document" r:id="rId3" imgW="7543519" imgH="5829300" progId="AcroExch.Document.DC">
                  <p:embed/>
                </p:oleObj>
              </mc:Choice>
              <mc:Fallback>
                <p:oleObj name="Acrobat Document" r:id="rId3" imgW="7543519" imgH="5829300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20751" y="1690688"/>
                        <a:ext cx="5375249" cy="415360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507489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EB756-D007-4674-9078-DB38A3A48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Baseline Models with Patient Age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6BAFD5-82D9-46DB-91B8-AB87475FC0B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Thresholds at Age 38.38 and 38.77 each green and red respectively</a:t>
            </a:r>
          </a:p>
          <a:p>
            <a:endParaRPr lang="en-US" sz="2000" dirty="0"/>
          </a:p>
          <a:p>
            <a:pPr marL="0" indent="0">
              <a:buNone/>
            </a:pPr>
            <a:r>
              <a:rPr lang="en-US" sz="2000" dirty="0"/>
              <a:t>Decision Rule</a:t>
            </a:r>
          </a:p>
          <a:p>
            <a:r>
              <a:rPr lang="en-US" sz="2000" dirty="0">
                <a:solidFill>
                  <a:srgbClr val="518DC6"/>
                </a:solidFill>
              </a:rPr>
              <a:t>EUP: </a:t>
            </a:r>
            <a:r>
              <a:rPr lang="en-US" sz="2000" i="1" dirty="0">
                <a:solidFill>
                  <a:srgbClr val="518DC6"/>
                </a:solidFill>
              </a:rPr>
              <a:t>AGE &lt;= 38.38</a:t>
            </a:r>
          </a:p>
          <a:p>
            <a:r>
              <a:rPr lang="en-US" sz="2000" dirty="0">
                <a:solidFill>
                  <a:srgbClr val="F0C53A"/>
                </a:solidFill>
              </a:rPr>
              <a:t>ANU: </a:t>
            </a:r>
            <a:r>
              <a:rPr lang="en-US" sz="2000" i="1" dirty="0">
                <a:solidFill>
                  <a:srgbClr val="F0C53A"/>
                </a:solidFill>
              </a:rPr>
              <a:t>38.38 &lt; AGE &lt;= 38.77</a:t>
            </a:r>
          </a:p>
          <a:p>
            <a:r>
              <a:rPr lang="en-US" sz="2000" dirty="0" err="1">
                <a:solidFill>
                  <a:srgbClr val="A9A9A9"/>
                </a:solidFill>
              </a:rPr>
              <a:t>CxA</a:t>
            </a:r>
            <a:r>
              <a:rPr lang="en-US" sz="2000" dirty="0">
                <a:solidFill>
                  <a:srgbClr val="A9A9A9"/>
                </a:solidFill>
              </a:rPr>
              <a:t>: </a:t>
            </a:r>
            <a:r>
              <a:rPr lang="en-US" sz="2000" i="1" dirty="0">
                <a:solidFill>
                  <a:srgbClr val="A9A9A9"/>
                </a:solidFill>
              </a:rPr>
              <a:t>38.77 &lt; AGE</a:t>
            </a:r>
          </a:p>
          <a:p>
            <a:endParaRPr lang="en-US" sz="2000" i="1" dirty="0"/>
          </a:p>
          <a:p>
            <a:r>
              <a:rPr lang="en-US" sz="2000" dirty="0"/>
              <a:t>Would Yield ~50% Accuracy with Age Information Only</a:t>
            </a:r>
          </a:p>
          <a:p>
            <a:endParaRPr lang="en-US" sz="2000" i="1" dirty="0"/>
          </a:p>
        </p:txBody>
      </p:sp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5695046F-0FB9-4116-92E9-A9BED16A100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14748329"/>
              </p:ext>
            </p:extLst>
          </p:nvPr>
        </p:nvGraphicFramePr>
        <p:xfrm>
          <a:off x="912853" y="1825625"/>
          <a:ext cx="5183147" cy="43056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7" name="Acrobat Document" r:id="rId3" imgW="7543519" imgH="5829300" progId="AcroExch.Document.DC">
                  <p:embed/>
                </p:oleObj>
              </mc:Choice>
              <mc:Fallback>
                <p:oleObj name="Acrobat Document" r:id="rId3" imgW="7543519" imgH="5829300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12853" y="1825625"/>
                        <a:ext cx="5183147" cy="43056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222500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871962F-9A98-4594-A0E5-90FE7E844C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Denoise Metric for Selecting best Blastocysts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4D74485-C056-4817-98AA-16D0BFDA216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Convert Non-numeric scoring system into numeric ones</a:t>
            </a:r>
          </a:p>
          <a:p>
            <a:endParaRPr lang="en-US" sz="2000" dirty="0"/>
          </a:p>
          <a:p>
            <a:r>
              <a:rPr lang="en-US" sz="2000" dirty="0"/>
              <a:t>Take the </a:t>
            </a:r>
            <a:r>
              <a:rPr lang="en-US" sz="2000" b="1" dirty="0"/>
              <a:t>mean</a:t>
            </a:r>
            <a:r>
              <a:rPr lang="en-US" sz="2000" dirty="0"/>
              <a:t> of all the scores / PCA on these columns</a:t>
            </a:r>
          </a:p>
          <a:p>
            <a:pPr lvl="1"/>
            <a:r>
              <a:rPr lang="en-US" sz="1800" dirty="0"/>
              <a:t>Unbiased Scoring System</a:t>
            </a:r>
          </a:p>
          <a:p>
            <a:pPr lvl="1"/>
            <a:r>
              <a:rPr lang="en-US" sz="1800" dirty="0"/>
              <a:t>PC1 Feature Vector Captures ~90% Variance</a:t>
            </a:r>
          </a:p>
          <a:p>
            <a:pPr lvl="1"/>
            <a:endParaRPr lang="en-US" sz="1800" dirty="0"/>
          </a:p>
          <a:p>
            <a:endParaRPr lang="en-US" sz="2200" dirty="0"/>
          </a:p>
        </p:txBody>
      </p:sp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BAB23D5D-7594-460C-B4B2-8AE3C34EC4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86577681"/>
              </p:ext>
            </p:extLst>
          </p:nvPr>
        </p:nvGraphicFramePr>
        <p:xfrm>
          <a:off x="6172202" y="1825625"/>
          <a:ext cx="4939722" cy="38170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8" name="Acrobat Document" r:id="rId3" imgW="7543519" imgH="5829300" progId="AcroExch.Document.DC">
                  <p:embed/>
                </p:oleObj>
              </mc:Choice>
              <mc:Fallback>
                <p:oleObj name="Acrobat Document" r:id="rId3" imgW="7543519" imgH="5829300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172202" y="1825625"/>
                        <a:ext cx="4939722" cy="38170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0272643"/>
      </p:ext>
    </p:extLst>
  </p:cSld>
  <p:clrMapOvr>
    <a:masterClrMapping/>
  </p:clrMapOvr>
</p:sld>
</file>

<file path=ppt/theme/theme1.xml><?xml version="1.0" encoding="utf-8"?>
<a:theme xmlns:a="http://schemas.openxmlformats.org/drawingml/2006/main" name="ShapesVTI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Festival">
      <a:majorFont>
        <a:latin typeface="Tw Cen M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hapesVTI" id="{C78D20FD-A872-4243-8597-B534C62538FF}" vid="{7CAFCCF9-7834-41D6-B6AB-7D225A18A4E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1580</TotalTime>
  <Words>705</Words>
  <Application>Microsoft Office PowerPoint</Application>
  <PresentationFormat>Widescreen</PresentationFormat>
  <Paragraphs>171</Paragraphs>
  <Slides>28</Slides>
  <Notes>0</Notes>
  <HiddenSlides>0</HiddenSlides>
  <MMClips>1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Arial</vt:lpstr>
      <vt:lpstr>Avenir Next LT Pro</vt:lpstr>
      <vt:lpstr>Calibri</vt:lpstr>
      <vt:lpstr>Tw Cen MT</vt:lpstr>
      <vt:lpstr>ShapesVTI</vt:lpstr>
      <vt:lpstr>Acrobat Document</vt:lpstr>
      <vt:lpstr>Deep Learning and IVF</vt:lpstr>
      <vt:lpstr>Overview</vt:lpstr>
      <vt:lpstr>Potential Challenges to the Project</vt:lpstr>
      <vt:lpstr>PowerPoint Presentation</vt:lpstr>
      <vt:lpstr>1. Data</vt:lpstr>
      <vt:lpstr>Data (size: ~10k)</vt:lpstr>
      <vt:lpstr>Data Exploration (Metadata) </vt:lpstr>
      <vt:lpstr>Setting Baseline Models with Patient Age</vt:lpstr>
      <vt:lpstr>Denoise Metric for Selecting best Blastocysts</vt:lpstr>
      <vt:lpstr>Unbiased Metric for Selecting best Blastocysts</vt:lpstr>
      <vt:lpstr>XGBoost Classification Results Using Metadata Only</vt:lpstr>
      <vt:lpstr>BMS</vt:lpstr>
      <vt:lpstr>BS</vt:lpstr>
      <vt:lpstr>Expansion</vt:lpstr>
      <vt:lpstr>ICM (Inner Cell Mass)</vt:lpstr>
      <vt:lpstr>TE  (Trophectoderm)</vt:lpstr>
      <vt:lpstr>Data (Image)</vt:lpstr>
      <vt:lpstr>2. Preprocessing</vt:lpstr>
      <vt:lpstr>Image Quality Check / Normalization</vt:lpstr>
      <vt:lpstr>Image Augmentation</vt:lpstr>
      <vt:lpstr>Noise Reduction Through Image Manipulation</vt:lpstr>
      <vt:lpstr>Attention Layer – Adaptive Masking</vt:lpstr>
      <vt:lpstr>Hough Circle Detection</vt:lpstr>
      <vt:lpstr>3. Model Choice </vt:lpstr>
      <vt:lpstr>Model Choice</vt:lpstr>
      <vt:lpstr>Customized Loss Function</vt:lpstr>
      <vt:lpstr>Addressing Ploidy Status of Blastocysts</vt:lpstr>
      <vt:lpstr>4. Performance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Learning and IVF</dc:title>
  <dc:creator>준범 김</dc:creator>
  <cp:lastModifiedBy>준범 김</cp:lastModifiedBy>
  <cp:revision>11</cp:revision>
  <dcterms:created xsi:type="dcterms:W3CDTF">2020-08-08T14:50:15Z</dcterms:created>
  <dcterms:modified xsi:type="dcterms:W3CDTF">2020-08-17T00:52:42Z</dcterms:modified>
</cp:coreProperties>
</file>